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2" r:id="rId3"/>
    <p:sldId id="268" r:id="rId4"/>
    <p:sldId id="257" r:id="rId5"/>
    <p:sldId id="258" r:id="rId6"/>
    <p:sldId id="296" r:id="rId7"/>
    <p:sldId id="262" r:id="rId8"/>
    <p:sldId id="282" r:id="rId9"/>
    <p:sldId id="261" r:id="rId10"/>
    <p:sldId id="283" r:id="rId11"/>
    <p:sldId id="284" r:id="rId12"/>
    <p:sldId id="290" r:id="rId13"/>
    <p:sldId id="274" r:id="rId14"/>
    <p:sldId id="263" r:id="rId15"/>
    <p:sldId id="285" r:id="rId16"/>
    <p:sldId id="287" r:id="rId17"/>
    <p:sldId id="289" r:id="rId18"/>
    <p:sldId id="288" r:id="rId19"/>
    <p:sldId id="293" r:id="rId20"/>
    <p:sldId id="292" r:id="rId21"/>
    <p:sldId id="298" r:id="rId22"/>
    <p:sldId id="264" r:id="rId23"/>
    <p:sldId id="266" r:id="rId24"/>
    <p:sldId id="297" r:id="rId25"/>
    <p:sldId id="299" r:id="rId26"/>
    <p:sldId id="300" r:id="rId27"/>
    <p:sldId id="301" r:id="rId28"/>
    <p:sldId id="294" r:id="rId29"/>
    <p:sldId id="295" r:id="rId30"/>
    <p:sldId id="281" r:id="rId31"/>
    <p:sldId id="291" r:id="rId32"/>
    <p:sldId id="303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08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 autoAdjust="0"/>
    <p:restoredTop sz="86420" autoAdjust="0"/>
  </p:normalViewPr>
  <p:slideViewPr>
    <p:cSldViewPr>
      <p:cViewPr varScale="1">
        <p:scale>
          <a:sx n="96" d="100"/>
          <a:sy n="96" d="100"/>
        </p:scale>
        <p:origin x="14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4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D69A2-0407-4183-AF63-C6824C4AC4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CB6D63-5EB6-475D-9FC6-7E96FF1D5B30}" type="datetimeFigureOut">
              <a:rPr lang="en-US" altLang="en-US"/>
              <a:pPr>
                <a:defRPr/>
              </a:pPr>
              <a:t>2/6/20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4A583A-CE9D-49E8-A052-E46072227D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5653E0A-A39A-4080-BCBD-E7091FFF1693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fld id="{56CD5098-B603-4FF3-AF3B-6897DB2B3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16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06984001-C2A9-4631-B3F3-2CAD07D36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6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BC364FED-CAF2-459A-8D36-58F4BC209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1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ja-JP" altLang="en-US" sz="7200"/>
              <a:t>“</a:t>
            </a:r>
            <a:endParaRPr lang="en-US" altLang="en-US" sz="7200"/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ja-JP" altLang="en-US" sz="7200"/>
              <a:t>”</a:t>
            </a:r>
            <a:endParaRPr lang="en-US" altLang="en-US" sz="7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fld id="{DA4FC0D4-1140-4B20-8511-1D1315E09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0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fld id="{E6A31491-CFE1-47A0-A9C5-6F987408A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2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F7E6CEC-501B-4F3A-BAB3-D3867741D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833C9072-4F8D-48DA-A7E3-3673F9718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11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F1461-CD11-4784-8800-1E9586B40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>
            <a:xfrm>
              <a:off x="2275095" y="615956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04181" y="615956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/>
            </a:lvl1pPr>
          </a:lstStyle>
          <a:p>
            <a:fld id="{9E209C0A-661B-4D4C-9F35-DAF32C36E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68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2A33C-C26A-4B6C-B358-3B3410CD1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5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3D8BBEF8-B02F-48AA-A185-6C8C0CCE4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71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F31A-2B01-4217-A9A6-34631C15B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80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41814-0C41-40BB-B183-BD623508D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5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678FB-CF60-405C-8C55-97842392C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7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FF91-C04A-4F60-B0AA-42865E21C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8E139-EB1B-463D-9D62-DF2CD8ED9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0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B8DD-F0C6-4610-B747-119BE9053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30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8925"/>
            </a:gs>
            <a:gs pos="50000">
              <a:srgbClr val="D54209"/>
            </a:gs>
            <a:gs pos="100000">
              <a:srgbClr val="8D00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600">
                <a:solidFill>
                  <a:srgbClr val="FFFFFF"/>
                </a:solidFill>
              </a:defRPr>
            </a:lvl1pPr>
          </a:lstStyle>
          <a:p>
            <a:fld id="{134640D5-168F-4AFB-8C1A-5EBDF33A7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  <p:sldLayoutId id="2147484816" r:id="rId12"/>
    <p:sldLayoutId id="2147484817" r:id="rId13"/>
    <p:sldLayoutId id="2147484818" r:id="rId14"/>
    <p:sldLayoutId id="2147484819" r:id="rId15"/>
    <p:sldLayoutId id="2147484820" r:id="rId16"/>
    <p:sldLayoutId id="214748482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 u="none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giz.mobi/s3/a-parent-s-story-webinar-evalu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533400" y="752475"/>
            <a:ext cx="6888163" cy="1081088"/>
          </a:xfrm>
        </p:spPr>
        <p:txBody>
          <a:bodyPr/>
          <a:lstStyle/>
          <a:p>
            <a:r>
              <a:rPr lang="es-ES_tradnl" altLang="en-US" sz="4800" dirty="0"/>
              <a:t>La Historia de un Padre</a:t>
            </a:r>
          </a:p>
        </p:txBody>
      </p:sp>
      <p:pic>
        <p:nvPicPr>
          <p:cNvPr id="19459" name="Content Placeholder 6" descr="Retrato familia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013" y="2336800"/>
            <a:ext cx="2700337" cy="3598863"/>
          </a:xfrm>
        </p:spPr>
      </p:pic>
      <p:sp>
        <p:nvSpPr>
          <p:cNvPr id="19460" name="Content Placeholder 5"/>
          <p:cNvSpPr>
            <a:spLocks noGrp="1"/>
          </p:cNvSpPr>
          <p:nvPr>
            <p:ph sz="half" idx="2"/>
          </p:nvPr>
        </p:nvSpPr>
        <p:spPr>
          <a:xfrm>
            <a:off x="3810000" y="2667000"/>
            <a:ext cx="5105400" cy="33702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_tradnl" altLang="en-US" sz="3200"/>
              <a:t>Myrna Medina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altLang="en-US" sz="3200"/>
              <a:t>Coordinadora de Familias de los Servicios de Sordociegos de California</a:t>
            </a:r>
            <a:r>
              <a:rPr lang="en-US" altLang="en-US" sz="3200"/>
              <a:t>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239000" cy="990600"/>
          </a:xfrm>
        </p:spPr>
        <p:txBody>
          <a:bodyPr/>
          <a:lstStyle/>
          <a:p>
            <a:pPr eaLnBrk="1" hangingPunct="1"/>
            <a:r>
              <a:rPr lang="es-ES_tradnl" altLang="en-US" b="1"/>
              <a:t>Lideando con las Altas y Bajas de la Aceptación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8788" y="2090738"/>
            <a:ext cx="6705600" cy="25019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ES_tradnl" altLang="en-US"/>
              <a:t>Diagnostico:</a:t>
            </a:r>
          </a:p>
          <a:p>
            <a:pPr marL="0" indent="0" eaLnBrk="1" hangingPunct="1"/>
            <a:r>
              <a:rPr lang="es-ES_tradnl" altLang="en-US"/>
              <a:t>Muchos exámenes,</a:t>
            </a:r>
          </a:p>
          <a:p>
            <a:pPr marL="0" indent="0" eaLnBrk="1" hangingPunct="1"/>
            <a:r>
              <a:rPr lang="es-ES_tradnl" altLang="en-US"/>
              <a:t>Muchos nombres o etiquetas,</a:t>
            </a:r>
          </a:p>
          <a:p>
            <a:pPr marL="0" indent="0" eaLnBrk="1" hangingPunct="1"/>
            <a:r>
              <a:rPr lang="es-ES_tradnl" altLang="en-US"/>
              <a:t>Causa desconocida,</a:t>
            </a:r>
          </a:p>
          <a:p>
            <a:pPr marL="0" indent="0" eaLnBrk="1" hangingPunct="1"/>
            <a:r>
              <a:rPr lang="es-ES_tradnl" altLang="en-US"/>
              <a:t>Mismo hijo/niño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92638"/>
            <a:ext cx="243363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19192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Tarjeta del Día de la Madre con una foto de Norman y de My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165600"/>
            <a:ext cx="2641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752475"/>
            <a:ext cx="7046913" cy="1081088"/>
          </a:xfrm>
        </p:spPr>
        <p:txBody>
          <a:bodyPr/>
          <a:lstStyle/>
          <a:p>
            <a:pPr eaLnBrk="1" hangingPunct="1"/>
            <a:r>
              <a:rPr lang="en-US" altLang="en-US"/>
              <a:t>“</a:t>
            </a:r>
            <a:r>
              <a:rPr lang="es-ES_tradnl" altLang="ja-JP"/>
              <a:t>Vivir el día-a-día y Disfrutar la Vida</a:t>
            </a:r>
            <a:r>
              <a:rPr lang="es-ES_tradnl" altLang="en-US"/>
              <a:t>”</a:t>
            </a:r>
          </a:p>
        </p:txBody>
      </p:sp>
      <p:grpSp>
        <p:nvGrpSpPr>
          <p:cNvPr id="29699" name="Group 2" descr="Fotos de la familia haciendo varias actividades"/>
          <p:cNvGrpSpPr>
            <a:grpSpLocks/>
          </p:cNvGrpSpPr>
          <p:nvPr/>
        </p:nvGrpSpPr>
        <p:grpSpPr bwMode="auto">
          <a:xfrm>
            <a:off x="152400" y="247650"/>
            <a:ext cx="8907463" cy="6581775"/>
            <a:chOff x="152400" y="214312"/>
            <a:chExt cx="8907182" cy="6581776"/>
          </a:xfrm>
        </p:grpSpPr>
        <p:pic>
          <p:nvPicPr>
            <p:cNvPr id="29700" name="Picture 2" descr="Norman dressed as a cowboy for a rode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286000"/>
              <a:ext cx="1676400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8" descr="Norman sitting on his dad's lap outdoors on stone st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4511675"/>
              <a:ext cx="2133600" cy="228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" descr="Norman and his grandma sitting outsid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133600"/>
              <a:ext cx="3073400" cy="229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1" descr="Norman sitting on his sister's shoulders while his dad holds him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663" y="2068513"/>
              <a:ext cx="18288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5" descr="Norman dressed as a vampire for Hallowe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882" y="214312"/>
              <a:ext cx="16637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4" descr="Norman and his family riding an elepha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682" y="4511675"/>
              <a:ext cx="3429000" cy="219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2" descr="Norman with his family in Los Vegas for New Year's Ev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095" y="2500312"/>
              <a:ext cx="1995487" cy="199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2" descr="Norman lying on a blanket while his sister and cousin pull him across the sand at the beach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282" y="4575175"/>
              <a:ext cx="25146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6896100" cy="1081088"/>
          </a:xfrm>
        </p:spPr>
        <p:txBody>
          <a:bodyPr/>
          <a:lstStyle/>
          <a:p>
            <a:r>
              <a:rPr lang="es-ES_tradnl" altLang="en-US" b="1"/>
              <a:t>Factores que Influyeron Atreves de esta Travesía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2336800"/>
            <a:ext cx="6888163" cy="4140200"/>
          </a:xfrm>
        </p:spPr>
        <p:txBody>
          <a:bodyPr/>
          <a:lstStyle/>
          <a:p>
            <a:r>
              <a:rPr lang="es-ES_tradnl" altLang="en-US"/>
              <a:t>Cuestiones medicas.</a:t>
            </a:r>
          </a:p>
          <a:p>
            <a:r>
              <a:rPr lang="es-ES_tradnl" altLang="en-US"/>
              <a:t>Necesidades especiales/retos.</a:t>
            </a:r>
          </a:p>
          <a:p>
            <a:r>
              <a:rPr lang="es-ES_tradnl" altLang="en-US"/>
              <a:t>Integración social.</a:t>
            </a:r>
          </a:p>
          <a:p>
            <a:r>
              <a:rPr lang="es-ES_tradnl" altLang="en-US"/>
              <a:t>Ansiedades, angustia y también el estrés de la separación no olvidándose del miedo a la muerte.   </a:t>
            </a:r>
          </a:p>
          <a:p>
            <a:r>
              <a:rPr lang="es-ES_tradnl" altLang="en-US"/>
              <a:t>Creencias culturales y dinámicas familiares “Instinto protector”.</a:t>
            </a:r>
          </a:p>
          <a:p>
            <a:r>
              <a:rPr lang="es-ES_tradnl" altLang="en-US"/>
              <a:t>La adultez de nuestro hijo. </a:t>
            </a:r>
          </a:p>
        </p:txBody>
      </p:sp>
      <p:pic>
        <p:nvPicPr>
          <p:cNvPr id="30724" name="Picture 4" descr="Protective factors. Risk factor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20526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5963"/>
            <a:ext cx="6896100" cy="10810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3200" b="1" dirty="0">
                <a:ea typeface="+mj-ea"/>
                <a:cs typeface="+mj-cs"/>
              </a:rPr>
              <a:t>Asuntos Comunes y Predecibles para Familias con Hijos con Necesidades Especiales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-23813" y="1981200"/>
            <a:ext cx="6321426" cy="35988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</a:t>
            </a:r>
            <a:r>
              <a:rPr lang="es-ES_tradnl" altLang="en-US">
                <a:solidFill>
                  <a:srgbClr val="FFFFFF"/>
                </a:solidFill>
              </a:rPr>
              <a:t>Ajuste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600">
                <a:solidFill>
                  <a:srgbClr val="FFFFFF"/>
                </a:solidFill>
              </a:rPr>
              <a:t>Nuevos roles y responsabilidades entre los miembros de familia.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600">
                <a:solidFill>
                  <a:srgbClr val="FFFFFF"/>
                </a:solidFill>
              </a:rPr>
              <a:t>Limitaciones en actividades familiares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600">
                <a:solidFill>
                  <a:srgbClr val="FFFFFF"/>
                </a:solidFill>
              </a:rPr>
              <a:t>Los hermanos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600">
                <a:solidFill>
                  <a:srgbClr val="FFFFFF"/>
                </a:solidFill>
              </a:rPr>
              <a:t>Problemas económicos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600">
                <a:solidFill>
                  <a:srgbClr val="FFFFFF"/>
                </a:solidFill>
              </a:rPr>
              <a:t>Socialización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600">
                <a:solidFill>
                  <a:srgbClr val="FFFFFF"/>
                </a:solidFill>
              </a:rPr>
              <a:t>Inclusión</a:t>
            </a:r>
          </a:p>
        </p:txBody>
      </p:sp>
      <p:pic>
        <p:nvPicPr>
          <p:cNvPr id="31748" name="Picture 5" descr="Myrna con su hi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33850"/>
            <a:ext cx="29575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6888163" cy="1081088"/>
          </a:xfrm>
        </p:spPr>
        <p:txBody>
          <a:bodyPr/>
          <a:lstStyle/>
          <a:p>
            <a:pPr eaLnBrk="1" hangingPunct="1"/>
            <a:r>
              <a:rPr lang="es-ES_tradnl" altLang="en-US"/>
              <a:t>Afrontamiento: Seguir Adelante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319088" y="2028825"/>
            <a:ext cx="8672512" cy="4821238"/>
          </a:xfrm>
        </p:spPr>
        <p:txBody>
          <a:bodyPr/>
          <a:lstStyle/>
          <a:p>
            <a:r>
              <a:rPr lang="es-ES_tradnl" altLang="en-US" sz="1800"/>
              <a:t>Apoyo familiar</a:t>
            </a:r>
          </a:p>
          <a:p>
            <a:pPr lvl="1"/>
            <a:r>
              <a:rPr lang="es-ES_tradnl" altLang="en-US" sz="1800"/>
              <a:t>Familia inmediata </a:t>
            </a:r>
          </a:p>
          <a:p>
            <a:pPr lvl="1"/>
            <a:r>
              <a:rPr lang="es-ES_tradnl" altLang="en-US" sz="1800"/>
              <a:t>Familia extendida</a:t>
            </a:r>
          </a:p>
          <a:p>
            <a:pPr lvl="1"/>
            <a:r>
              <a:rPr lang="es-ES_tradnl" altLang="en-US" sz="1800"/>
              <a:t>Amigos</a:t>
            </a:r>
          </a:p>
          <a:p>
            <a:r>
              <a:rPr lang="es-ES_tradnl" altLang="en-US" sz="1800"/>
              <a:t>Apoyo espiritual</a:t>
            </a:r>
          </a:p>
          <a:p>
            <a:pPr lvl="1"/>
            <a:r>
              <a:rPr lang="es-ES_tradnl" altLang="en-US" sz="1800"/>
              <a:t>Iglesia, meditación, tiempo a solas </a:t>
            </a:r>
          </a:p>
          <a:p>
            <a:r>
              <a:rPr lang="es-ES_tradnl" altLang="en-US" sz="1800"/>
              <a:t>Apoyo profesional </a:t>
            </a:r>
          </a:p>
          <a:p>
            <a:pPr lvl="1"/>
            <a:r>
              <a:rPr lang="es-ES_tradnl" altLang="en-US" sz="1800"/>
              <a:t>Doctores, maestros, proveedores de servicio (su nueva familia)</a:t>
            </a:r>
          </a:p>
          <a:p>
            <a:r>
              <a:rPr lang="es-ES_tradnl" altLang="en-US" sz="1800"/>
              <a:t>Apoyo psicológico </a:t>
            </a:r>
          </a:p>
          <a:p>
            <a:pPr lvl="1"/>
            <a:r>
              <a:rPr lang="es-ES_tradnl" altLang="en-US" sz="1800"/>
              <a:t>Reconocer sus propios sentimientos, ansiedades, miedos y deseos. </a:t>
            </a:r>
          </a:p>
          <a:p>
            <a:pPr lvl="1"/>
            <a:r>
              <a:rPr lang="es-ES_tradnl" altLang="en-US" sz="1800"/>
              <a:t>Permítase a si mismo vivir su duelo; no se preocupe de mostrar sus emociones. </a:t>
            </a:r>
          </a:p>
          <a:p>
            <a:pPr lvl="1"/>
            <a:r>
              <a:rPr lang="es-ES_tradnl" altLang="en-US" sz="1800"/>
              <a:t>Asista a grupos de apoyo</a:t>
            </a:r>
          </a:p>
          <a:p>
            <a:pPr lvl="1"/>
            <a:r>
              <a:rPr lang="es-ES_tradnl" altLang="en-US" sz="1800"/>
              <a:t>Tome un día a la vez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1981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924800" cy="1219200"/>
          </a:xfrm>
        </p:spPr>
        <p:txBody>
          <a:bodyPr/>
          <a:lstStyle/>
          <a:p>
            <a:pPr eaLnBrk="1" hangingPunct="1"/>
            <a:r>
              <a:rPr lang="es-ES_tradnl" altLang="en-US"/>
              <a:t>La Travesía continua:  </a:t>
            </a:r>
            <a:br>
              <a:rPr lang="es-ES_tradnl" altLang="en-US"/>
            </a:br>
            <a:r>
              <a:rPr lang="es-ES_tradnl" altLang="en-US"/>
              <a:t>Intervención Temprana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5425" y="1981200"/>
            <a:ext cx="5260975" cy="2895600"/>
          </a:xfrm>
        </p:spPr>
        <p:txBody>
          <a:bodyPr/>
          <a:lstStyle/>
          <a:p>
            <a:pPr eaLnBrk="1" hangingPunct="1"/>
            <a:r>
              <a:rPr lang="es-ES_tradnl" altLang="en-US"/>
              <a:t>Navegando el sistema</a:t>
            </a:r>
          </a:p>
          <a:p>
            <a:pPr lvl="1" eaLnBrk="1" hangingPunct="1"/>
            <a:r>
              <a:rPr lang="es-ES_tradnl" altLang="en-US"/>
              <a:t> Servicios</a:t>
            </a:r>
          </a:p>
          <a:p>
            <a:pPr eaLnBrk="1" hangingPunct="1"/>
            <a:r>
              <a:rPr lang="es-ES_tradnl" altLang="en-US"/>
              <a:t>Características</a:t>
            </a:r>
          </a:p>
          <a:p>
            <a:pPr lvl="1" eaLnBrk="1" hangingPunct="1"/>
            <a:r>
              <a:rPr lang="es-ES_tradnl" altLang="en-US" sz="2400"/>
              <a:t>Enfoque familiar</a:t>
            </a:r>
          </a:p>
          <a:p>
            <a:pPr lvl="1" eaLnBrk="1" hangingPunct="1"/>
            <a:r>
              <a:rPr lang="es-ES_tradnl" altLang="en-US" sz="2400"/>
              <a:t>Participación de los Padres </a:t>
            </a:r>
          </a:p>
          <a:p>
            <a:pPr lvl="1" eaLnBrk="1" hangingPunct="1"/>
            <a:r>
              <a:rPr lang="es-ES_tradnl" altLang="en-US" sz="2400"/>
              <a:t>Entorno acogedor </a:t>
            </a:r>
          </a:p>
          <a:p>
            <a:pPr lvl="1" eaLnBrk="1" hangingPunct="1"/>
            <a:r>
              <a:rPr lang="es-ES_tradnl" altLang="en-US" sz="2400"/>
              <a:t>Sistema de apoyo</a:t>
            </a:r>
          </a:p>
        </p:txBody>
      </p:sp>
      <p:pic>
        <p:nvPicPr>
          <p:cNvPr id="33796" name="Picture 5" descr="Norman y su hermana jugando con crema bat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5"/>
          <a:stretch>
            <a:fillRect/>
          </a:stretch>
        </p:blipFill>
        <p:spPr bwMode="auto">
          <a:xfrm>
            <a:off x="381000" y="4800600"/>
            <a:ext cx="1905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Norman con su programa de intervención temprana compañeros de cl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/>
          <a:stretch>
            <a:fillRect/>
          </a:stretch>
        </p:blipFill>
        <p:spPr bwMode="auto">
          <a:xfrm>
            <a:off x="6421438" y="4419600"/>
            <a:ext cx="24558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Norman sonriendo con confeti en la cabez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1487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7475" y="685800"/>
            <a:ext cx="6888163" cy="1081088"/>
          </a:xfrm>
        </p:spPr>
        <p:txBody>
          <a:bodyPr/>
          <a:lstStyle/>
          <a:p>
            <a:pPr eaLnBrk="1" hangingPunct="1"/>
            <a:r>
              <a:rPr lang="es-ES_tradnl" altLang="en-US"/>
              <a:t>Transición al Sistema Escolar</a:t>
            </a:r>
          </a:p>
        </p:txBody>
      </p:sp>
      <p:sp>
        <p:nvSpPr>
          <p:cNvPr id="34820" name="Content Placeholder 4"/>
          <p:cNvSpPr>
            <a:spLocks noGrp="1"/>
          </p:cNvSpPr>
          <p:nvPr>
            <p:ph sz="half" idx="2"/>
          </p:nvPr>
        </p:nvSpPr>
        <p:spPr>
          <a:xfrm>
            <a:off x="4060825" y="2336800"/>
            <a:ext cx="3787775" cy="3598863"/>
          </a:xfrm>
        </p:spPr>
        <p:txBody>
          <a:bodyPr/>
          <a:lstStyle/>
          <a:p>
            <a:pPr eaLnBrk="1" hangingPunct="1"/>
            <a:r>
              <a:rPr lang="es-ES_tradnl" altLang="en-US"/>
              <a:t>Proceso aterrador</a:t>
            </a:r>
          </a:p>
          <a:p>
            <a:pPr eaLnBrk="1" hangingPunct="1"/>
            <a:r>
              <a:rPr lang="es-ES_tradnl" altLang="en-US"/>
              <a:t>Recordatorio de los retos de su hijos</a:t>
            </a:r>
          </a:p>
          <a:p>
            <a:pPr eaLnBrk="1" hangingPunct="1"/>
            <a:r>
              <a:rPr lang="es-ES_tradnl" altLang="en-US"/>
              <a:t>Conociendo la ley. </a:t>
            </a:r>
          </a:p>
          <a:p>
            <a:pPr eaLnBrk="1" hangingPunct="1"/>
            <a:r>
              <a:rPr lang="es-ES_tradnl" altLang="en-US"/>
              <a:t>Enfoque al estudiante</a:t>
            </a:r>
          </a:p>
        </p:txBody>
      </p:sp>
      <p:pic>
        <p:nvPicPr>
          <p:cNvPr id="34819" name="Content Placeholder 3" descr="Norman en gorra y bata, llorando durante su graduación del programa de intervención tempran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/>
          <a:stretch>
            <a:fillRect/>
          </a:stretch>
        </p:blipFill>
        <p:spPr>
          <a:xfrm>
            <a:off x="1168400" y="2420938"/>
            <a:ext cx="2393950" cy="3598862"/>
          </a:xfrm>
        </p:spPr>
      </p:pic>
      <p:pic>
        <p:nvPicPr>
          <p:cNvPr id="34821" name="Picture 5" descr="El libro de No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543800" cy="1081088"/>
          </a:xfrm>
        </p:spPr>
        <p:txBody>
          <a:bodyPr/>
          <a:lstStyle/>
          <a:p>
            <a:pPr eaLnBrk="1" hangingPunct="1"/>
            <a:r>
              <a:rPr lang="en-US" altLang="en-US"/>
              <a:t>Hay un Mundo o Programa perfecto?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320675" y="2057400"/>
            <a:ext cx="3810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n-US"/>
              <a:t>Encontrar el programa perfecto/indicado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/>
              <a:t>Encontrar el maestro perfecto/indicado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/>
              <a:t>Encontrando los servicios de apoyo adecuados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/>
              <a:t>Participación de los padres.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/>
              <a:t>Solución de conflictos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/>
              <a:t>Abogacía.</a:t>
            </a:r>
          </a:p>
        </p:txBody>
      </p:sp>
      <p:pic>
        <p:nvPicPr>
          <p:cNvPr id="35844" name="Content Placeholder 4" descr="Norman como un adolescente con su intervento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133600"/>
            <a:ext cx="1698625" cy="2265363"/>
          </a:xfrm>
        </p:spPr>
      </p:pic>
      <p:pic>
        <p:nvPicPr>
          <p:cNvPr id="35845" name="Picture 5" descr="Norman como un adulto joven con su interventor tempor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630738"/>
            <a:ext cx="25781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Norman con su maestra de secundar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8213"/>
            <a:ext cx="2921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>
          <a:xfrm>
            <a:off x="531813" y="762000"/>
            <a:ext cx="6896100" cy="1219200"/>
          </a:xfrm>
        </p:spPr>
        <p:txBody>
          <a:bodyPr/>
          <a:lstStyle/>
          <a:p>
            <a:pPr eaLnBrk="1" hangingPunct="1"/>
            <a:r>
              <a:rPr lang="es-ES_tradnl" altLang="en-US"/>
              <a:t>Y la Travesía Continua:</a:t>
            </a:r>
            <a:br>
              <a:rPr lang="es-ES_tradnl" altLang="en-US"/>
            </a:br>
            <a:r>
              <a:rPr lang="es-ES_tradnl" altLang="en-US"/>
              <a:t>Transición a la Vida Adulta 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533400" y="2336800"/>
            <a:ext cx="7772400" cy="35988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ES_tradnl" altLang="en-US" sz="3600" b="1" i="1"/>
              <a:t>Nuevamente . . .</a:t>
            </a:r>
          </a:p>
          <a:p>
            <a:pPr marL="0" indent="0" eaLnBrk="1" hangingPunct="1"/>
            <a:r>
              <a:rPr lang="es-ES_tradnl" altLang="en-US" sz="2800"/>
              <a:t>Desafíos</a:t>
            </a:r>
          </a:p>
          <a:p>
            <a:pPr marL="0" indent="0" eaLnBrk="1" hangingPunct="1"/>
            <a:r>
              <a:rPr lang="es-ES_tradnl" altLang="en-US" sz="2800"/>
              <a:t>Emociones</a:t>
            </a:r>
          </a:p>
          <a:p>
            <a:pPr marL="0" indent="0" eaLnBrk="1" hangingPunct="1"/>
            <a:r>
              <a:rPr lang="es-ES_tradnl" altLang="en-US" sz="2800"/>
              <a:t>Apoyos</a:t>
            </a:r>
          </a:p>
          <a:p>
            <a:pPr marL="0" indent="0" eaLnBrk="1" hangingPunct="1"/>
            <a:r>
              <a:rPr lang="es-ES_tradnl" altLang="en-US" sz="2800"/>
              <a:t>Expectativas</a:t>
            </a:r>
          </a:p>
        </p:txBody>
      </p:sp>
      <p:pic>
        <p:nvPicPr>
          <p:cNvPr id="36868" name="Picture 1" descr="Pasos en nuestro viaj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048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101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6896100" cy="1081088"/>
          </a:xfrm>
        </p:spPr>
        <p:txBody>
          <a:bodyPr/>
          <a:lstStyle/>
          <a:p>
            <a:r>
              <a:rPr lang="es-ES_tradnl" altLang="en-US"/>
              <a:t>Una Nota para los Profesionales!!!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33400" y="2138363"/>
            <a:ext cx="6888163" cy="4064000"/>
          </a:xfrm>
        </p:spPr>
        <p:txBody>
          <a:bodyPr/>
          <a:lstStyle/>
          <a:p>
            <a:r>
              <a:rPr lang="es-ES_tradnl" altLang="en-US"/>
              <a:t>Cada familia es única </a:t>
            </a:r>
          </a:p>
          <a:p>
            <a:pPr lvl="1"/>
            <a:r>
              <a:rPr lang="es-ES_tradnl" altLang="en-US"/>
              <a:t>Composición</a:t>
            </a:r>
          </a:p>
          <a:p>
            <a:pPr lvl="1"/>
            <a:r>
              <a:rPr lang="es-ES_tradnl" altLang="en-US"/>
              <a:t>Cultura</a:t>
            </a:r>
          </a:p>
          <a:p>
            <a:pPr lvl="1"/>
            <a:r>
              <a:rPr lang="es-ES_tradnl" altLang="en-US"/>
              <a:t>Estilo de vida</a:t>
            </a:r>
          </a:p>
          <a:p>
            <a:r>
              <a:rPr lang="es-ES_tradnl" altLang="en-US"/>
              <a:t>Diferentes estilos de barreras </a:t>
            </a:r>
          </a:p>
          <a:p>
            <a:pPr lvl="1"/>
            <a:r>
              <a:rPr lang="es-ES_tradnl" altLang="en-US"/>
              <a:t>Rígida y/o flexibles</a:t>
            </a:r>
          </a:p>
          <a:p>
            <a:r>
              <a:rPr lang="es-ES_tradnl" altLang="en-US"/>
              <a:t>Los miembros de familia cumplen con varias funciones para ayudar </a:t>
            </a:r>
          </a:p>
          <a:p>
            <a:r>
              <a:rPr lang="es-ES_tradnl" altLang="en-US"/>
              <a:t>Los miembros de familia experimentan el duelo en diferentes etapas e intensidad. </a:t>
            </a:r>
          </a:p>
        </p:txBody>
      </p:sp>
      <p:pic>
        <p:nvPicPr>
          <p:cNvPr id="37892" name="Picture 7" descr="¡Recuerd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276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Propósito 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n-US"/>
              <a:t>Los profesionales ganaran conocimiento y tendrán un entendimiento mas claro acerca de las otras situaciones en la vida de los padres.</a:t>
            </a:r>
          </a:p>
          <a:p>
            <a:r>
              <a:rPr lang="es-ES_tradnl" altLang="en-US"/>
              <a:t>Las familias se animaran a aprender de sus valiosas experiencias, y se fortalecerán a salir adelante.</a:t>
            </a:r>
          </a:p>
          <a:p>
            <a:r>
              <a:rPr lang="es-ES_tradnl" altLang="en-US"/>
              <a:t>Profesionales y familias aprenderán  que la llave al éxito es apoyándose uno a otro.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6896100" cy="1081088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s-ES_tradnl" altLang="en-US"/>
              <a:t>Mas para Profesionales!!!!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33400" y="2336800"/>
            <a:ext cx="6888163" cy="4140200"/>
          </a:xfrm>
        </p:spPr>
        <p:txBody>
          <a:bodyPr/>
          <a:lstStyle/>
          <a:p>
            <a:r>
              <a:rPr lang="es-ES_tradnl" altLang="en-US">
                <a:solidFill>
                  <a:srgbClr val="FFFFFF"/>
                </a:solidFill>
              </a:rPr>
              <a:t>Los padres necesitan ser vistos como padres capaces. </a:t>
            </a:r>
          </a:p>
          <a:p>
            <a:r>
              <a:rPr lang="es-ES_tradnl" altLang="en-US">
                <a:solidFill>
                  <a:srgbClr val="FFFFFF"/>
                </a:solidFill>
              </a:rPr>
              <a:t>Ellos necesitan seguridad que recibirán información actual y precisa. </a:t>
            </a:r>
          </a:p>
          <a:p>
            <a:r>
              <a:rPr lang="es-ES_tradnl" altLang="en-US">
                <a:solidFill>
                  <a:srgbClr val="FFFFFF"/>
                </a:solidFill>
              </a:rPr>
              <a:t>Ellos necesitan guía. </a:t>
            </a:r>
          </a:p>
          <a:p>
            <a:r>
              <a:rPr lang="es-ES_tradnl" altLang="en-US">
                <a:solidFill>
                  <a:srgbClr val="FFFFFF"/>
                </a:solidFill>
              </a:rPr>
              <a:t>Tener presente que los padres pudieran haber sido influenciados por buenas o malas experiencias pasadas. </a:t>
            </a:r>
          </a:p>
          <a:p>
            <a:r>
              <a:rPr lang="es-ES_tradnl" altLang="en-US">
                <a:solidFill>
                  <a:srgbClr val="FFFFFF"/>
                </a:solidFill>
              </a:rPr>
              <a:t>Los padres de niños con necesidades especiales experimentan altos niveles de estrés</a:t>
            </a:r>
          </a:p>
        </p:txBody>
      </p:sp>
      <p:pic>
        <p:nvPicPr>
          <p:cNvPr id="38916" name="Picture 3" descr="¡Recuerd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286000"/>
            <a:ext cx="25749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6553200" cy="1973263"/>
          </a:xfrm>
        </p:spPr>
        <p:txBody>
          <a:bodyPr/>
          <a:lstStyle/>
          <a:p>
            <a:pPr algn="l"/>
            <a:r>
              <a:rPr lang="es-ES_tradnl" altLang="en-US" sz="3600">
                <a:solidFill>
                  <a:srgbClr val="FFFFFF"/>
                </a:solidFill>
              </a:rPr>
              <a:t>Tips Útiles para Padres y Profesionales</a:t>
            </a:r>
            <a:endParaRPr lang="es-ES_tradnl" altLang="en-US" sz="3600"/>
          </a:p>
        </p:txBody>
      </p:sp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6653213" cy="1117600"/>
          </a:xfrm>
        </p:spPr>
        <p:txBody>
          <a:bodyPr/>
          <a:lstStyle/>
          <a:p>
            <a:pPr algn="ctr"/>
            <a:r>
              <a:rPr lang="es-ES_tradnl" altLang="en-US">
                <a:solidFill>
                  <a:srgbClr val="FFFFFF"/>
                </a:solidFill>
              </a:rPr>
              <a:t>Construyendo una colaboración positiva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1524000"/>
          </a:xfrm>
        </p:spPr>
        <p:txBody>
          <a:bodyPr/>
          <a:lstStyle/>
          <a:p>
            <a:pPr eaLnBrk="1" hangingPunct="1"/>
            <a:r>
              <a:rPr lang="es-ES_tradnl" altLang="en-US" b="1"/>
              <a:t>Estrategias de Apoyo para Proveedores de Servicios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6324600" cy="3848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 sz="2600"/>
              <a:t>Ser amigable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 sz="2600"/>
              <a:t>Entender las situaciones familiares.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 sz="2600"/>
              <a:t>Conectar o proveer información acerca de otras familias en situaciones familiares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 sz="2600"/>
              <a:t>Invitar a la familia a participar en grupos de apoyo, talleres y entrenamientos.  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22" b="10522"/>
          <a:stretch>
            <a:fillRect/>
          </a:stretch>
        </p:blipFill>
        <p:spPr bwMode="auto">
          <a:xfrm>
            <a:off x="6477000" y="1993900"/>
            <a:ext cx="2362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52475"/>
            <a:ext cx="7116763" cy="1081088"/>
          </a:xfrm>
        </p:spPr>
        <p:txBody>
          <a:bodyPr/>
          <a:lstStyle/>
          <a:p>
            <a:pPr eaLnBrk="1" hangingPunct="1"/>
            <a:r>
              <a:rPr lang="es-ES_tradnl" altLang="en-US" b="1"/>
              <a:t>Mas Estrategias para Proveedores de Servicios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039938"/>
            <a:ext cx="5791200" cy="480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/>
              <a:t>Ser un buen y efectivo oyente de lo que los padres tienen que decir.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/>
              <a:t>Promover la comunicación y la colaboración.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/>
              <a:t>Proporcionar orientación e información a la familia acerca de temas específicos.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/>
              <a:t>Ser sensible y respetuoso de las creencias  familiares y culturales.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/>
              <a:t>Evitar involucrarse excesivamente.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_tradnl" altLang="en-US"/>
              <a:t>Desarrollar acercamiento.  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2018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6896100" cy="1081088"/>
          </a:xfrm>
        </p:spPr>
        <p:txBody>
          <a:bodyPr/>
          <a:lstStyle/>
          <a:p>
            <a:r>
              <a:rPr lang="es-ES_tradnl" altLang="en-US">
                <a:solidFill>
                  <a:srgbClr val="FFFFFF"/>
                </a:solidFill>
              </a:rPr>
              <a:t>Tips Útiles para Padres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609600" y="1981200"/>
            <a:ext cx="6888163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_tradnl" altLang="en-US" sz="2800" i="1"/>
              <a:t>Ser un padre . . . .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en-US" b="1" i="1"/>
              <a:t>Entender sus responsabilidades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/>
              <a:t>CONOZCER SU HIJO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Diagnostico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Necesidades medicas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Necesidades Educativas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Fortalezas y Debilidades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Lo que le gusta y disgusta, etc. . 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/>
              <a:t>ENTENDER SUS PROPIAS NECESIDADES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Necesidades emocionales y de salud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Necesidades económicas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Necesidades familiares</a:t>
            </a:r>
          </a:p>
        </p:txBody>
      </p:sp>
      <p:pic>
        <p:nvPicPr>
          <p:cNvPr id="43013" name="Picture 10" descr="Bolsa llena de comest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574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Mas Tips Útiles para Ayudar a los Padres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5897563" cy="5105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 sz="1800"/>
              <a:t>TOMAR UN ROL ACTIVO EN LA EDUCACION DE SUS HIJOS COMO SOCIO DE IGUALDAD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Estar preparado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Estar informado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Estar disponible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Hacer preguntas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Esperar respuestas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 sz="1800"/>
              <a:t>PROMOVER LA COLABORACION Y LA COMUNICACION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 Hacer decisiones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Proveer información importante (la historia de su hijo, expectativas, y preocupaciones, etc.)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_tradnl" altLang="en-US"/>
              <a:t>Compartir información (evaluaciones, reportes médicos, etc.)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971800"/>
            <a:ext cx="2136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75288"/>
            <a:ext cx="2057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Y Mas Tips Útiles Para los Padres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6888163" cy="3598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_tradnl" altLang="en-US"/>
              <a:t>Abrir y mantener las líneas de comunicación vía. . 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/>
              <a:t>Email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/>
              <a:t>Por teléfono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/>
              <a:t>Text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/>
              <a:t>Diario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altLang="en-US"/>
              <a:t>En persona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altLang="en-US"/>
              <a:t>Conocer el equipo educativo de su hijo, sus roles y responsabilidades.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01" b="11423"/>
          <a:stretch>
            <a:fillRect/>
          </a:stretch>
        </p:blipFill>
        <p:spPr bwMode="auto">
          <a:xfrm>
            <a:off x="5675313" y="3352800"/>
            <a:ext cx="31638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 No’s de los Padres 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6888163" cy="4114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_tradnl" altLang="en-US"/>
              <a:t>No. . 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s-ES_tradnl" altLang="en-US"/>
              <a:t> Perder el enfoque “su hijo”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s-ES_tradnl" altLang="en-US"/>
              <a:t> Olvidar sus prioridades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s-ES_tradnl" altLang="en-US"/>
              <a:t> Dejar que nadie tome decisiones por usted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s-ES_tradnl" altLang="en-US"/>
              <a:t> Olvidar su otras necesidades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es-ES_tradnl" altLang="en-US"/>
              <a:t>Olvidar ser “usted mismo”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altLang="en-US" sz="4000"/>
              <a:t>No olvidar ser padre!!!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23701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Una Historia Familiar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“</a:t>
            </a:r>
            <a:r>
              <a:rPr lang="es-ES_tradnl" altLang="ja-JP"/>
              <a:t>Nunca subestime el poder de una historia. Una historia bien contada tiene el poder de tocar corazones y mentes. Mientras que factores entregados impersonalmente se pueden olvidar y borrar mas rápido.  Una historia sigue y se mezcla con otras historias que forman nuestra experiencia humana compartida.</a:t>
            </a:r>
            <a:r>
              <a:rPr lang="es-ES_tradnl" altLang="en-US"/>
              <a:t>”</a:t>
            </a:r>
            <a:endParaRPr lang="es-ES_tradnl" altLang="ja-JP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Palabras de Sabiduría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33400" y="2336800"/>
            <a:ext cx="6888163" cy="398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“</a:t>
            </a:r>
            <a:r>
              <a:rPr lang="es-ES_tradnl" altLang="ja-JP"/>
              <a:t>Nadie trae a la mesa la misma experiencia o pensamientos.  Estos son únicos, y es necesario compartirlos, para que los demás puedan empezar a entender o tengan otro punto de referencia.  No siempre se llegara a un acuerdo, per si un mejor entendimiento. Una manera nueva de pensar acerca de algo puede ser poderoso y puede que cambie las cosas para la siguiente persona</a:t>
            </a:r>
            <a:r>
              <a:rPr lang="es-ES_tradnl" altLang="en-US"/>
              <a:t>”</a:t>
            </a:r>
            <a:r>
              <a:rPr lang="es-ES_tradnl" altLang="ja-JP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altLang="en-US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i="1"/>
              <a:t>				- Kara, padre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b="1"/>
              <a:t>Mi Familia</a:t>
            </a:r>
          </a:p>
        </p:txBody>
      </p:sp>
      <p:pic>
        <p:nvPicPr>
          <p:cNvPr id="21507" name="Picture 3" descr="Retrato famili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33600"/>
            <a:ext cx="4572000" cy="3430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n-US"/>
              <a:t>Fotos</a:t>
            </a:r>
            <a:endParaRPr lang="en-US" altLang="en-US"/>
          </a:p>
        </p:txBody>
      </p:sp>
      <p:pic>
        <p:nvPicPr>
          <p:cNvPr id="49155" name="Picture 1" descr="Collage de fotos de Nor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7620000" cy="1081088"/>
          </a:xfrm>
        </p:spPr>
        <p:txBody>
          <a:bodyPr/>
          <a:lstStyle/>
          <a:p>
            <a:r>
              <a:rPr lang="es-ES_tradnl" altLang="en-US"/>
              <a:t>Al final, esta a sido un maravillosa travesía de aprendizaje!!!</a:t>
            </a:r>
          </a:p>
        </p:txBody>
      </p:sp>
      <p:pic>
        <p:nvPicPr>
          <p:cNvPr id="50179" name="Content Placeholder 4" descr="Norman y su familia posan con los sombreros divertidos, las gafas enormes, un bigote falso, y una nariz roj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92313"/>
            <a:ext cx="7162800" cy="4775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C928-18FB-4FF6-BF7C-2A5B7C76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MUCHAS GRACIAS!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7C1A4-343F-4ACC-8C77-7AC92D4A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124200"/>
            <a:ext cx="8686800" cy="28114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Evaluación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línea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000000"/>
                </a:highlight>
                <a:hlinkClick r:id="rId2"/>
              </a:rPr>
              <a:t>http://sgiz.mobi/s3/a-parent-s-story-webinar-evaluation</a:t>
            </a:r>
            <a:r>
              <a:rPr lang="en-US" dirty="0">
                <a:highlight>
                  <a:srgbClr val="0000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02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Mas Acerca de mi Familia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6888163" cy="762000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sz="4400" b="1"/>
              <a:t>Nuestros </a:t>
            </a:r>
            <a:r>
              <a:rPr lang="es-ES_tradnl" altLang="en-US" sz="4400" b="1"/>
              <a:t>Sueños</a:t>
            </a:r>
            <a:r>
              <a:rPr lang="en-US" altLang="en-US" sz="4400" b="1"/>
              <a:t> </a:t>
            </a:r>
          </a:p>
        </p:txBody>
      </p:sp>
      <p:pic>
        <p:nvPicPr>
          <p:cNvPr id="22532" name="Picture 1" descr="Equipo deportiv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3276600"/>
            <a:ext cx="185261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Maletas&#10;&#10;&#10;&#10;&#10;&#10;&#10;&#10;&#10;&#10;&#10;&#10;&#10;&#10;&#10;9/5000&#10;&#10;Malet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181600"/>
            <a:ext cx="2062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" descr="Norman con su hermana y primo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896100" cy="1081088"/>
          </a:xfrm>
        </p:spPr>
        <p:txBody>
          <a:bodyPr/>
          <a:lstStyle/>
          <a:p>
            <a:r>
              <a:rPr lang="es-ES_tradnl" altLang="en-US"/>
              <a:t>Mi Historia: Empieza la Travesía</a:t>
            </a:r>
          </a:p>
        </p:txBody>
      </p:sp>
      <p:pic>
        <p:nvPicPr>
          <p:cNvPr id="7172" name="Picture 4" descr="Norman como un bebé con un osito de peluch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080" r="10080"/>
          <a:stretch>
            <a:fillRect/>
          </a:stretch>
        </p:blipFill>
        <p:spPr>
          <a:xfrm>
            <a:off x="4114800" y="2362200"/>
            <a:ext cx="3916363" cy="3598863"/>
          </a:xfrm>
          <a:effectLst>
            <a:outerShdw blurRad="76200" dist="63500" dir="5039975" algn="tl" rotWithShape="0">
              <a:srgbClr val="000000">
                <a:alpha val="40999"/>
              </a:srgbClr>
            </a:outerShdw>
          </a:effectLst>
        </p:spPr>
      </p:pic>
      <p:pic>
        <p:nvPicPr>
          <p:cNvPr id="23556" name="Content Placeholder 3" descr="Norman poco después del nacimiento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2190750"/>
            <a:ext cx="2662238" cy="1997075"/>
          </a:xfrm>
        </p:spPr>
      </p:pic>
      <p:pic>
        <p:nvPicPr>
          <p:cNvPr id="23557" name="Picture 2" descr="Norman como un bebé con su herm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27225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Emociones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9750" y="2362200"/>
            <a:ext cx="7766050" cy="4038600"/>
          </a:xfrm>
        </p:spPr>
        <p:txBody>
          <a:bodyPr/>
          <a:lstStyle/>
          <a:p>
            <a:pPr eaLnBrk="1" hangingPunct="1">
              <a:spcAft>
                <a:spcPts val="17000"/>
              </a:spcAft>
              <a:buFontTx/>
              <a:buNone/>
            </a:pPr>
            <a:r>
              <a:rPr lang="es-ES_tradnl" altLang="en-US"/>
              <a:t>Las emociones nos ayudan en el ajuste y a continuar con nuestras vidas.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_tradnl" altLang="en-US"/>
              <a:t>Las emociones no ocurren en ninguna secuencia en particular o etapa predecible. También varían de persona a persona, en intensidad  como en duración. </a:t>
            </a:r>
          </a:p>
        </p:txBody>
      </p:sp>
      <p:pic>
        <p:nvPicPr>
          <p:cNvPr id="2458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388938"/>
            <a:ext cx="76200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b="1" dirty="0">
                <a:ea typeface="+mj-ea"/>
                <a:cs typeface="+mj-cs"/>
              </a:rPr>
              <a:t>El Proceso del Duelo</a:t>
            </a:r>
          </a:p>
        </p:txBody>
      </p:sp>
      <p:grpSp>
        <p:nvGrpSpPr>
          <p:cNvPr id="2" name="Group 1" descr="Gráfico que muestra el proceso de duelo (sin orden): 5 etapas de la pena son la negociación, la depresión, la negación, la ira, la aceptación. También puede tener shock y culpa. También se puede experimentar la culpa, el miedo, el aislamiento y la esperanza."/>
          <p:cNvGrpSpPr/>
          <p:nvPr/>
        </p:nvGrpSpPr>
        <p:grpSpPr>
          <a:xfrm>
            <a:off x="838200" y="838200"/>
            <a:ext cx="6858000" cy="5621338"/>
            <a:chOff x="838200" y="838200"/>
            <a:chExt cx="6858000" cy="5621338"/>
          </a:xfrm>
        </p:grpSpPr>
        <p:grpSp>
          <p:nvGrpSpPr>
            <p:cNvPr id="25603" name="Content Placeholder 16408" descr="Gráfico que muestra el proceso de duelo (sin orden): 5 etapas de la pena son la negociación, la depresión, la negación, la ira, la aceptación. También puede tener shock y culpa. También se puede experimentar la culpa, el miedo, el aislamiento y la esperanza."/>
            <p:cNvGrpSpPr>
              <a:grpSpLocks noChangeAspect="1"/>
            </p:cNvGrpSpPr>
            <p:nvPr/>
          </p:nvGrpSpPr>
          <p:grpSpPr bwMode="auto">
            <a:xfrm>
              <a:off x="838200" y="838200"/>
              <a:ext cx="6858000" cy="5621338"/>
              <a:chOff x="1159" y="374"/>
              <a:chExt cx="3470" cy="3384"/>
            </a:xfrm>
          </p:grpSpPr>
          <p:sp>
            <p:nvSpPr>
              <p:cNvPr id="25606" name="AutoShape 24"/>
              <p:cNvSpPr>
                <a:spLocks noChangeAspect="1" noChangeArrowheads="1" noTextEdit="1"/>
              </p:cNvSpPr>
              <p:nvPr/>
            </p:nvSpPr>
            <p:spPr bwMode="auto">
              <a:xfrm>
                <a:off x="1200" y="374"/>
                <a:ext cx="3380" cy="3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_s1028"/>
              <p:cNvSpPr>
                <a:spLocks noChangeShapeType="1"/>
              </p:cNvSpPr>
              <p:nvPr/>
            </p:nvSpPr>
            <p:spPr bwMode="auto">
              <a:xfrm flipV="1">
                <a:off x="2880" y="1059"/>
                <a:ext cx="0" cy="7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08" name="_s1030"/>
              <p:cNvSpPr>
                <a:spLocks noChangeShapeType="1"/>
              </p:cNvSpPr>
              <p:nvPr/>
            </p:nvSpPr>
            <p:spPr bwMode="auto">
              <a:xfrm flipV="1">
                <a:off x="3039" y="1226"/>
                <a:ext cx="409" cy="6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09" name="_s1031"/>
              <p:cNvSpPr>
                <a:spLocks noChangeArrowheads="1"/>
              </p:cNvSpPr>
              <p:nvPr/>
            </p:nvSpPr>
            <p:spPr bwMode="auto">
              <a:xfrm>
                <a:off x="3418" y="710"/>
                <a:ext cx="807" cy="62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Negación</a:t>
                </a:r>
              </a:p>
            </p:txBody>
          </p:sp>
          <p:sp>
            <p:nvSpPr>
              <p:cNvPr id="25610" name="_s1032"/>
              <p:cNvSpPr>
                <a:spLocks noChangeShapeType="1"/>
              </p:cNvSpPr>
              <p:nvPr/>
            </p:nvSpPr>
            <p:spPr bwMode="auto">
              <a:xfrm flipV="1">
                <a:off x="3148" y="1673"/>
                <a:ext cx="688" cy="3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11" name="_s1034"/>
              <p:cNvSpPr>
                <a:spLocks noChangeShapeType="1"/>
              </p:cNvSpPr>
              <p:nvPr/>
            </p:nvSpPr>
            <p:spPr bwMode="auto">
              <a:xfrm>
                <a:off x="3172" y="2151"/>
                <a:ext cx="749" cy="1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12" name="_s1035"/>
              <p:cNvSpPr>
                <a:spLocks noChangeArrowheads="1"/>
              </p:cNvSpPr>
              <p:nvPr/>
            </p:nvSpPr>
            <p:spPr bwMode="auto">
              <a:xfrm>
                <a:off x="3918" y="2006"/>
                <a:ext cx="711" cy="57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Enojo</a:t>
                </a:r>
              </a:p>
            </p:txBody>
          </p:sp>
          <p:sp>
            <p:nvSpPr>
              <p:cNvPr id="25613" name="_s1036"/>
              <p:cNvSpPr>
                <a:spLocks noChangeShapeType="1"/>
              </p:cNvSpPr>
              <p:nvPr/>
            </p:nvSpPr>
            <p:spPr bwMode="auto">
              <a:xfrm>
                <a:off x="3104" y="2302"/>
                <a:ext cx="571" cy="4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14" name="_s1037"/>
              <p:cNvSpPr>
                <a:spLocks noChangeArrowheads="1"/>
              </p:cNvSpPr>
              <p:nvPr/>
            </p:nvSpPr>
            <p:spPr bwMode="auto">
              <a:xfrm>
                <a:off x="3660" y="2582"/>
                <a:ext cx="807" cy="62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sz="2000" b="1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Culpar</a:t>
                </a:r>
                <a:r>
                  <a:rPr lang="es-ES_tradnl" altLang="en-US" b="1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s-ES_tradnl" altLang="en-US" sz="2000" b="1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s-ES_tradnl" altLang="en-US" b="1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s-ES_tradnl" altLang="en-US" sz="2000" b="1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otros</a:t>
                </a:r>
              </a:p>
            </p:txBody>
          </p:sp>
          <p:sp>
            <p:nvSpPr>
              <p:cNvPr id="25615" name="_s1038"/>
              <p:cNvSpPr>
                <a:spLocks noChangeShapeType="1"/>
              </p:cNvSpPr>
              <p:nvPr/>
            </p:nvSpPr>
            <p:spPr bwMode="auto">
              <a:xfrm>
                <a:off x="2965" y="2392"/>
                <a:ext cx="212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16" name="_s1039"/>
              <p:cNvSpPr>
                <a:spLocks noChangeArrowheads="1"/>
              </p:cNvSpPr>
              <p:nvPr/>
            </p:nvSpPr>
            <p:spPr bwMode="auto">
              <a:xfrm>
                <a:off x="3015" y="3110"/>
                <a:ext cx="807" cy="62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Aceptación</a:t>
                </a:r>
              </a:p>
            </p:txBody>
          </p:sp>
          <p:sp>
            <p:nvSpPr>
              <p:cNvPr id="25617" name="_s1040"/>
              <p:cNvSpPr>
                <a:spLocks noChangeShapeType="1"/>
              </p:cNvSpPr>
              <p:nvPr/>
            </p:nvSpPr>
            <p:spPr bwMode="auto">
              <a:xfrm flipH="1">
                <a:off x="2585" y="2393"/>
                <a:ext cx="214" cy="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18" name="_s1041"/>
              <p:cNvSpPr>
                <a:spLocks noChangeArrowheads="1"/>
              </p:cNvSpPr>
              <p:nvPr/>
            </p:nvSpPr>
            <p:spPr bwMode="auto">
              <a:xfrm>
                <a:off x="2207" y="3106"/>
                <a:ext cx="727" cy="6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Esperanza</a:t>
                </a:r>
              </a:p>
            </p:txBody>
          </p:sp>
          <p:sp>
            <p:nvSpPr>
              <p:cNvPr id="25619" name="_s1042"/>
              <p:cNvSpPr>
                <a:spLocks noChangeShapeType="1"/>
              </p:cNvSpPr>
              <p:nvPr/>
            </p:nvSpPr>
            <p:spPr bwMode="auto">
              <a:xfrm flipH="1">
                <a:off x="2087" y="2304"/>
                <a:ext cx="572" cy="4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20" name="_s1043"/>
              <p:cNvSpPr>
                <a:spLocks noChangeArrowheads="1"/>
              </p:cNvSpPr>
              <p:nvPr/>
            </p:nvSpPr>
            <p:spPr bwMode="auto">
              <a:xfrm>
                <a:off x="1401" y="2630"/>
                <a:ext cx="758" cy="672"/>
              </a:xfrm>
              <a:prstGeom prst="ellipse">
                <a:avLst/>
              </a:prstGeom>
              <a:solidFill>
                <a:srgbClr val="F09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b="1" dirty="0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Aislamiento</a:t>
                </a:r>
              </a:p>
            </p:txBody>
          </p:sp>
          <p:sp>
            <p:nvSpPr>
              <p:cNvPr id="25621" name="_s1044"/>
              <p:cNvSpPr>
                <a:spLocks noChangeShapeType="1"/>
              </p:cNvSpPr>
              <p:nvPr/>
            </p:nvSpPr>
            <p:spPr bwMode="auto">
              <a:xfrm flipH="1">
                <a:off x="1841" y="2153"/>
                <a:ext cx="748" cy="1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22" name="_s1045"/>
              <p:cNvSpPr>
                <a:spLocks noChangeArrowheads="1"/>
              </p:cNvSpPr>
              <p:nvPr/>
            </p:nvSpPr>
            <p:spPr bwMode="auto">
              <a:xfrm>
                <a:off x="1200" y="1958"/>
                <a:ext cx="644" cy="639"/>
              </a:xfrm>
              <a:prstGeom prst="ellipse">
                <a:avLst/>
              </a:prstGeom>
              <a:solidFill>
                <a:srgbClr val="F09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b="1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Miedo</a:t>
                </a:r>
              </a:p>
            </p:txBody>
          </p:sp>
          <p:sp>
            <p:nvSpPr>
              <p:cNvPr id="25623" name="_s1046"/>
              <p:cNvSpPr>
                <a:spLocks noChangeShapeType="1"/>
              </p:cNvSpPr>
              <p:nvPr/>
            </p:nvSpPr>
            <p:spPr bwMode="auto">
              <a:xfrm flipH="1" flipV="1">
                <a:off x="1925" y="1674"/>
                <a:ext cx="687" cy="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24" name="_s1047"/>
              <p:cNvSpPr>
                <a:spLocks noChangeArrowheads="1"/>
              </p:cNvSpPr>
              <p:nvPr/>
            </p:nvSpPr>
            <p:spPr bwMode="auto">
              <a:xfrm>
                <a:off x="1159" y="1238"/>
                <a:ext cx="745" cy="609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Negociación</a:t>
                </a:r>
              </a:p>
            </p:txBody>
          </p:sp>
          <p:sp>
            <p:nvSpPr>
              <p:cNvPr id="25625" name="_s1048"/>
              <p:cNvSpPr>
                <a:spLocks noChangeShapeType="1"/>
              </p:cNvSpPr>
              <p:nvPr/>
            </p:nvSpPr>
            <p:spPr bwMode="auto">
              <a:xfrm flipH="1" flipV="1">
                <a:off x="2312" y="1227"/>
                <a:ext cx="408" cy="6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26" name="_s1049"/>
              <p:cNvSpPr>
                <a:spLocks noChangeArrowheads="1"/>
              </p:cNvSpPr>
              <p:nvPr/>
            </p:nvSpPr>
            <p:spPr bwMode="auto">
              <a:xfrm>
                <a:off x="1643" y="662"/>
                <a:ext cx="805" cy="612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Depresión</a:t>
                </a:r>
              </a:p>
            </p:txBody>
          </p:sp>
          <p:sp>
            <p:nvSpPr>
              <p:cNvPr id="25627" name="_s1050"/>
              <p:cNvSpPr>
                <a:spLocks noChangeArrowheads="1"/>
              </p:cNvSpPr>
              <p:nvPr/>
            </p:nvSpPr>
            <p:spPr bwMode="auto">
              <a:xfrm>
                <a:off x="2450" y="1718"/>
                <a:ext cx="1056" cy="1008"/>
              </a:xfrm>
              <a:prstGeom prst="ellipse">
                <a:avLst/>
              </a:prstGeom>
              <a:solidFill>
                <a:srgbClr val="F73C0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b="1">
                  <a:latin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b="1">
                    <a:latin typeface="Times New Roman" panose="02020603050405020304" pitchFamily="18" charset="0"/>
                  </a:rPr>
                  <a:t>Proceso del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n-US" b="1">
                    <a:latin typeface="Times New Roman" panose="02020603050405020304" pitchFamily="18" charset="0"/>
                  </a:rPr>
                  <a:t>Duelo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3505200" y="1066800"/>
              <a:ext cx="1447800" cy="1295400"/>
            </a:xfrm>
            <a:prstGeom prst="ellipse">
              <a:avLst/>
            </a:prstGeom>
            <a:solidFill>
              <a:srgbClr val="ACAC08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90"/>
                  </a:solidFill>
                </a:rPr>
                <a:t>Shock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019800" y="2438400"/>
              <a:ext cx="1447800" cy="914400"/>
            </a:xfrm>
            <a:prstGeom prst="ellipse">
              <a:avLst/>
            </a:prstGeom>
            <a:solidFill>
              <a:srgbClr val="ACAC0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90"/>
                  </a:solidFill>
                </a:rPr>
                <a:t>Culpa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752475"/>
            <a:ext cx="6888163" cy="1081088"/>
          </a:xfrm>
        </p:spPr>
        <p:txBody>
          <a:bodyPr/>
          <a:lstStyle/>
          <a:p>
            <a:pPr eaLnBrk="1" hangingPunct="1"/>
            <a:r>
              <a:rPr lang="es-ES_tradnl" altLang="en-US"/>
              <a:t>Mas Acerca del Proceso del Duelo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70138"/>
            <a:ext cx="4191000" cy="4905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/>
              <a:t>Encontrar la cura </a:t>
            </a:r>
            <a:r>
              <a:rPr lang="es-ES_tradnl" altLang="en-US" sz="2600"/>
              <a:t>mágica</a:t>
            </a:r>
          </a:p>
        </p:txBody>
      </p:sp>
      <p:sp>
        <p:nvSpPr>
          <p:cNvPr id="26628" name="Content Placeholder 1"/>
          <p:cNvSpPr>
            <a:spLocks noGrp="1"/>
          </p:cNvSpPr>
          <p:nvPr>
            <p:ph sz="half" idx="2"/>
          </p:nvPr>
        </p:nvSpPr>
        <p:spPr>
          <a:xfrm>
            <a:off x="3954463" y="4540250"/>
            <a:ext cx="5181600" cy="1516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/>
              <a:t>Servicios de Intervención Temprana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ja-JP" altLang="en-US"/>
              <a:t>“</a:t>
            </a:r>
            <a:r>
              <a:rPr lang="es-ES_tradnl" altLang="ja-JP"/>
              <a:t>Lo mas que se pueda, mejor</a:t>
            </a:r>
            <a:r>
              <a:rPr lang="ja-JP" altLang="en-US" sz="2200"/>
              <a:t>”</a:t>
            </a:r>
            <a:endParaRPr lang="en-US" altLang="ja-JP" sz="2200"/>
          </a:p>
        </p:txBody>
      </p:sp>
      <p:pic>
        <p:nvPicPr>
          <p:cNvPr id="26630" name="Picture 5" descr="Norman como un bebé con traje religios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116263"/>
            <a:ext cx="25146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Manos oran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133600"/>
            <a:ext cx="32750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¡La ayuda temprana hace la diferencia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638800"/>
            <a:ext cx="30083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6896100" cy="1081088"/>
          </a:xfrm>
        </p:spPr>
        <p:txBody>
          <a:bodyPr/>
          <a:lstStyle/>
          <a:p>
            <a:pPr eaLnBrk="1" hangingPunct="1"/>
            <a:r>
              <a:rPr lang="en-US" altLang="en-US" b="1"/>
              <a:t>Entendiendo el Proceso de Duelo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36800"/>
            <a:ext cx="7116763" cy="4140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n-US" sz="2600"/>
              <a:t>Emociones: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s-ES_tradnl" altLang="en-US" sz="2600"/>
              <a:t>Son naturales y normales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s-ES_tradnl" altLang="en-US" sz="2600"/>
              <a:t>No se experimentan en un orden especifico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s-ES_tradnl" altLang="en-US" sz="2600"/>
              <a:t>Son recurrentes durante nuestras vidas; muchas de las veces detonadas por etapas en el desarrollo.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s-ES_tradnl" altLang="en-US" sz="2600"/>
              <a:t>Varían en intensidad de acuerdo a circunstancias individuales.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s-ES_tradnl" altLang="en-US" sz="2600"/>
              <a:t>Pueden ocurrir inesperadamente.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s-ES_tradnl" altLang="en-US" sz="2600"/>
              <a:t>No se perciben claramente 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11613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66&quot;&gt;&lt;object type=&quot;3&quot; unique_id=&quot;10167&quot;&gt;&lt;property id=&quot;20148&quot; value=&quot;5&quot;/&gt;&lt;property id=&quot;20300&quot; value=&quot;Slide 1 - &amp;quot;La Historia de un Padre&amp;quot;&quot;/&gt;&lt;property id=&quot;20307&quot; value=&quot;256&quot;/&gt;&lt;/object&gt;&lt;object type=&quot;3&quot; unique_id=&quot;10168&quot;&gt;&lt;property id=&quot;20148&quot; value=&quot;5&quot;/&gt;&lt;property id=&quot;20300&quot; value=&quot;Slide 2 - &amp;quot;Propósito &amp;quot;&quot;/&gt;&lt;property id=&quot;20307&quot; value=&quot;302&quot;/&gt;&lt;/object&gt;&lt;object type=&quot;3&quot; unique_id=&quot;10169&quot;&gt;&lt;property id=&quot;20148&quot; value=&quot;5&quot;/&gt;&lt;property id=&quot;20300&quot; value=&quot;Slide 3 - &amp;quot;Mi Familia&amp;quot;&quot;/&gt;&lt;property id=&quot;20307&quot; value=&quot;268&quot;/&gt;&lt;/object&gt;&lt;object type=&quot;3&quot; unique_id=&quot;10170&quot;&gt;&lt;property id=&quot;20148&quot; value=&quot;5&quot;/&gt;&lt;property id=&quot;20300&quot; value=&quot;Slide 4 - &amp;quot;Mas Acerca de mi Familia&amp;quot;&quot;/&gt;&lt;property id=&quot;20307&quot; value=&quot;257&quot;/&gt;&lt;/object&gt;&lt;object type=&quot;3&quot; unique_id=&quot;10171&quot;&gt;&lt;property id=&quot;20148&quot; value=&quot;5&quot;/&gt;&lt;property id=&quot;20300&quot; value=&quot;Slide 5 - &amp;quot;Mi Historia: Empieza la Travesía&amp;quot;&quot;/&gt;&lt;property id=&quot;20307&quot; value=&quot;258&quot;/&gt;&lt;/object&gt;&lt;object type=&quot;3&quot; unique_id=&quot;10172&quot;&gt;&lt;property id=&quot;20148&quot; value=&quot;5&quot;/&gt;&lt;property id=&quot;20300&quot; value=&quot;Slide 6 - &amp;quot;Emociones&amp;quot;&quot;/&gt;&lt;property id=&quot;20307&quot; value=&quot;296&quot;/&gt;&lt;/object&gt;&lt;object type=&quot;3&quot; unique_id=&quot;10173&quot;&gt;&lt;property id=&quot;20148&quot; value=&quot;5&quot;/&gt;&lt;property id=&quot;20300&quot; value=&quot;Slide 7 - &amp;quot;El Proceso del Duelo&amp;quot;&quot;/&gt;&lt;property id=&quot;20307&quot; value=&quot;262&quot;/&gt;&lt;/object&gt;&lt;object type=&quot;3&quot; unique_id=&quot;10174&quot;&gt;&lt;property id=&quot;20148&quot; value=&quot;5&quot;/&gt;&lt;property id=&quot;20300&quot; value=&quot;Slide 8 - &amp;quot;Mas Acerca del Proceso del Duelo&amp;quot;&quot;/&gt;&lt;property id=&quot;20307&quot; value=&quot;282&quot;/&gt;&lt;/object&gt;&lt;object type=&quot;3&quot; unique_id=&quot;10175&quot;&gt;&lt;property id=&quot;20148&quot; value=&quot;5&quot;/&gt;&lt;property id=&quot;20300&quot; value=&quot;Slide 9 - &amp;quot;Entendiendo el Proceso de Duelo&amp;quot;&quot;/&gt;&lt;property id=&quot;20307&quot; value=&quot;261&quot;/&gt;&lt;/object&gt;&lt;object type=&quot;3&quot; unique_id=&quot;10176&quot;&gt;&lt;property id=&quot;20148&quot; value=&quot;5&quot;/&gt;&lt;property id=&quot;20300&quot; value=&quot;Slide 10 - &amp;quot;Lideando con las Altas y Bajas de la Aceptación&amp;quot;&quot;/&gt;&lt;property id=&quot;20307&quot; value=&quot;283&quot;/&gt;&lt;/object&gt;&lt;object type=&quot;3&quot; unique_id=&quot;10177&quot;&gt;&lt;property id=&quot;20148&quot; value=&quot;5&quot;/&gt;&lt;property id=&quot;20300&quot; value=&quot;Slide 11 - &amp;quot;“Vivir el día-a-día y Disfrutar la Vida”&amp;quot;&quot;/&gt;&lt;property id=&quot;20307&quot; value=&quot;284&quot;/&gt;&lt;/object&gt;&lt;object type=&quot;3&quot; unique_id=&quot;10178&quot;&gt;&lt;property id=&quot;20148&quot; value=&quot;5&quot;/&gt;&lt;property id=&quot;20300&quot; value=&quot;Slide 12 - &amp;quot;Factores que Influyeron Atreves de esta Travesía&amp;quot;&quot;/&gt;&lt;property id=&quot;20307&quot; value=&quot;290&quot;/&gt;&lt;/object&gt;&lt;object type=&quot;3&quot; unique_id=&quot;10179&quot;&gt;&lt;property id=&quot;20148&quot; value=&quot;5&quot;/&gt;&lt;property id=&quot;20300&quot; value=&quot;Slide 13 - &amp;quot;Asuntos Comunes y Predecibles para Familias con Hijos con Necesidades Especiales&amp;quot;&quot;/&gt;&lt;property id=&quot;20307&quot; value=&quot;274&quot;/&gt;&lt;/object&gt;&lt;object type=&quot;3&quot; unique_id=&quot;10180&quot;&gt;&lt;property id=&quot;20148&quot; value=&quot;5&quot;/&gt;&lt;property id=&quot;20300&quot; value=&quot;Slide 14 - &amp;quot;Afrontamiento: Seguir Adelante&amp;quot;&quot;/&gt;&lt;property id=&quot;20307&quot; value=&quot;263&quot;/&gt;&lt;/object&gt;&lt;object type=&quot;3&quot; unique_id=&quot;10181&quot;&gt;&lt;property id=&quot;20148&quot; value=&quot;5&quot;/&gt;&lt;property id=&quot;20300&quot; value=&quot;Slide 15 - &amp;quot;La Travesía continua:   Intervención Temprana&amp;quot;&quot;/&gt;&lt;property id=&quot;20307&quot; value=&quot;285&quot;/&gt;&lt;/object&gt;&lt;object type=&quot;3&quot; unique_id=&quot;10182&quot;&gt;&lt;property id=&quot;20148&quot; value=&quot;5&quot;/&gt;&lt;property id=&quot;20300&quot; value=&quot;Slide 16 - &amp;quot;Transición al Sistema Escolar&amp;quot;&quot;/&gt;&lt;property id=&quot;20307&quot; value=&quot;287&quot;/&gt;&lt;/object&gt;&lt;object type=&quot;3&quot; unique_id=&quot;10183&quot;&gt;&lt;property id=&quot;20148&quot; value=&quot;5&quot;/&gt;&lt;property id=&quot;20300&quot; value=&quot;Slide 17 - &amp;quot;Hay un Mundo o Programa perfecto?&amp;quot;&quot;/&gt;&lt;property id=&quot;20307&quot; value=&quot;289&quot;/&gt;&lt;/object&gt;&lt;object type=&quot;3&quot; unique_id=&quot;10184&quot;&gt;&lt;property id=&quot;20148&quot; value=&quot;5&quot;/&gt;&lt;property id=&quot;20300&quot; value=&quot;Slide 18 - &amp;quot;Y la Travesía Continua: Transición a la Vida Adulta &amp;quot;&quot;/&gt;&lt;property id=&quot;20307&quot; value=&quot;288&quot;/&gt;&lt;/object&gt;&lt;object type=&quot;3&quot; unique_id=&quot;10185&quot;&gt;&lt;property id=&quot;20148&quot; value=&quot;5&quot;/&gt;&lt;property id=&quot;20300&quot; value=&quot;Slide 19 - &amp;quot;Una Nota para los Profesionales!!!&amp;quot;&quot;/&gt;&lt;property id=&quot;20307&quot; value=&quot;293&quot;/&gt;&lt;/object&gt;&lt;object type=&quot;3&quot; unique_id=&quot;10186&quot;&gt;&lt;property id=&quot;20148&quot; value=&quot;5&quot;/&gt;&lt;property id=&quot;20300&quot; value=&quot;Slide 20 - &amp;quot; Mas para Profesionales!!!!&amp;quot;&quot;/&gt;&lt;property id=&quot;20307&quot; value=&quot;292&quot;/&gt;&lt;/object&gt;&lt;object type=&quot;3&quot; unique_id=&quot;10187&quot;&gt;&lt;property id=&quot;20148&quot; value=&quot;5&quot;/&gt;&lt;property id=&quot;20300&quot; value=&quot;Slide 21 - &amp;quot;Tips Útiles para Padres y Profesionales&amp;quot;&quot;/&gt;&lt;property id=&quot;20307&quot; value=&quot;298&quot;/&gt;&lt;/object&gt;&lt;object type=&quot;3&quot; unique_id=&quot;10188&quot;&gt;&lt;property id=&quot;20148&quot; value=&quot;5&quot;/&gt;&lt;property id=&quot;20300&quot; value=&quot;Slide 22 - &amp;quot;Estrategias de Apoyo para Proveedores de Servicios&amp;quot;&quot;/&gt;&lt;property id=&quot;20307&quot; value=&quot;264&quot;/&gt;&lt;/object&gt;&lt;object type=&quot;3&quot; unique_id=&quot;10189&quot;&gt;&lt;property id=&quot;20148&quot; value=&quot;5&quot;/&gt;&lt;property id=&quot;20300&quot; value=&quot;Slide 23 - &amp;quot;Mas Estrategias para Proveedores de Servicios&amp;quot;&quot;/&gt;&lt;property id=&quot;20307&quot; value=&quot;266&quot;/&gt;&lt;/object&gt;&lt;object type=&quot;3&quot; unique_id=&quot;10190&quot;&gt;&lt;property id=&quot;20148&quot; value=&quot;5&quot;/&gt;&lt;property id=&quot;20300&quot; value=&quot;Slide 24 - &amp;quot;Tips Útiles para Padres&amp;quot;&quot;/&gt;&lt;property id=&quot;20307&quot; value=&quot;297&quot;/&gt;&lt;/object&gt;&lt;object type=&quot;3&quot; unique_id=&quot;10191&quot;&gt;&lt;property id=&quot;20148&quot; value=&quot;5&quot;/&gt;&lt;property id=&quot;20300&quot; value=&quot;Slide 25 - &amp;quot;Mas Tips Útiles para Ayudar a los Padres&amp;quot;&quot;/&gt;&lt;property id=&quot;20307&quot; value=&quot;299&quot;/&gt;&lt;/object&gt;&lt;object type=&quot;3&quot; unique_id=&quot;10192&quot;&gt;&lt;property id=&quot;20148&quot; value=&quot;5&quot;/&gt;&lt;property id=&quot;20300&quot; value=&quot;Slide 26 - &amp;quot;Y Mas Tips Útiles Para los Padres&amp;quot;&quot;/&gt;&lt;property id=&quot;20307&quot; value=&quot;300&quot;/&gt;&lt;/object&gt;&lt;object type=&quot;3&quot; unique_id=&quot;10193&quot;&gt;&lt;property id=&quot;20148&quot; value=&quot;5&quot;/&gt;&lt;property id=&quot;20300&quot; value=&quot;Slide 27 - &amp;quot;Los No’s de los Padres  &amp;quot;&quot;/&gt;&lt;property id=&quot;20307&quot; value=&quot;301&quot;/&gt;&lt;/object&gt;&lt;object type=&quot;3&quot; unique_id=&quot;10194&quot;&gt;&lt;property id=&quot;20148&quot; value=&quot;5&quot;/&gt;&lt;property id=&quot;20300&quot; value=&quot;Slide 28 - &amp;quot;Una Historia Familiar&amp;quot;&quot;/&gt;&lt;property id=&quot;20307&quot; value=&quot;294&quot;/&gt;&lt;/object&gt;&lt;object type=&quot;3&quot; unique_id=&quot;10195&quot;&gt;&lt;property id=&quot;20148&quot; value=&quot;5&quot;/&gt;&lt;property id=&quot;20300&quot; value=&quot;Slide 29 - &amp;quot;Palabras de Sabiduría&amp;quot;&quot;/&gt;&lt;property id=&quot;20307&quot; value=&quot;295&quot;/&gt;&lt;/object&gt;&lt;object type=&quot;3&quot; unique_id=&quot;10196&quot;&gt;&lt;property id=&quot;20148&quot; value=&quot;5&quot;/&gt;&lt;property id=&quot;20300&quot; value=&quot;Slide 30 - &amp;quot;Fotos&amp;quot;&quot;/&gt;&lt;property id=&quot;20307&quot; value=&quot;281&quot;/&gt;&lt;/object&gt;&lt;object type=&quot;3&quot; unique_id=&quot;10197&quot;&gt;&lt;property id=&quot;20148&quot; value=&quot;5&quot;/&gt;&lt;property id=&quot;20300&quot; value=&quot;Slide 31 - &amp;quot;Al final, esta a sido un maravillosa travesía de aprendizaje!!!&amp;quot;&quot;/&gt;&lt;property id=&quot;20307&quot; value=&quot;291&quot;/&gt;&lt;/object&gt;&lt;object type=&quot;3&quot; unique_id=&quot;10231&quot;&gt;&lt;property id=&quot;20148&quot; value=&quot;5&quot;/&gt;&lt;property id=&quot;20300&quot; value=&quot;Slide 32 - &amp;quot;MUCHAS GRACIAS!&amp;quot;&quot;/&gt;&lt;property id=&quot;20307&quot; value=&quot;303&quot;/&gt;&lt;/object&gt;&lt;/object&gt;&lt;object type=&quot;8&quot; unique_id=&quot;102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21836</TotalTime>
  <Words>1094</Words>
  <Application>Microsoft Macintosh PowerPoint</Application>
  <PresentationFormat>On-screen Show (4:3)</PresentationFormat>
  <Paragraphs>185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PGothic</vt:lpstr>
      <vt:lpstr>Arial</vt:lpstr>
      <vt:lpstr>Calibri</vt:lpstr>
      <vt:lpstr>Times New Roman</vt:lpstr>
      <vt:lpstr>Trebuchet MS</vt:lpstr>
      <vt:lpstr>Wingdings</vt:lpstr>
      <vt:lpstr>Berlin</vt:lpstr>
      <vt:lpstr>La Historia de un Padre</vt:lpstr>
      <vt:lpstr>Propósito </vt:lpstr>
      <vt:lpstr>Mi Familia</vt:lpstr>
      <vt:lpstr>Mas Acerca de mi Familia</vt:lpstr>
      <vt:lpstr>Mi Historia: Empieza la Travesía</vt:lpstr>
      <vt:lpstr>Emociones</vt:lpstr>
      <vt:lpstr>El Proceso del Duelo</vt:lpstr>
      <vt:lpstr>Mas Acerca del Proceso del Duelo</vt:lpstr>
      <vt:lpstr>Entendiendo el Proceso de Duelo</vt:lpstr>
      <vt:lpstr>Lideando con las Altas y Bajas de la Aceptación</vt:lpstr>
      <vt:lpstr>“Vivir el día-a-día y Disfrutar la Vida”</vt:lpstr>
      <vt:lpstr>Factores que Influyeron Atreves de esta Travesía</vt:lpstr>
      <vt:lpstr>Asuntos Comunes y Predecibles para Familias con Hijos con Necesidades Especiales</vt:lpstr>
      <vt:lpstr>Afrontamiento: Seguir Adelante</vt:lpstr>
      <vt:lpstr>La Travesía continua:   Intervención Temprana</vt:lpstr>
      <vt:lpstr>Transición al Sistema Escolar</vt:lpstr>
      <vt:lpstr>Hay un Mundo o Programa perfecto?</vt:lpstr>
      <vt:lpstr>Y la Travesía Continua: Transición a la Vida Adulta </vt:lpstr>
      <vt:lpstr>Una Nota para los Profesionales!!!</vt:lpstr>
      <vt:lpstr> Mas para Profesionales!!!!</vt:lpstr>
      <vt:lpstr>Tips Útiles para Padres y Profesionales</vt:lpstr>
      <vt:lpstr>Estrategias de Apoyo para Proveedores de Servicios</vt:lpstr>
      <vt:lpstr>Mas Estrategias para Proveedores de Servicios</vt:lpstr>
      <vt:lpstr>Tips Útiles para Padres</vt:lpstr>
      <vt:lpstr>Mas Tips Útiles para Ayudar a los Padres</vt:lpstr>
      <vt:lpstr>Y Mas Tips Útiles Para los Padres</vt:lpstr>
      <vt:lpstr>Los No’s de los Padres  </vt:lpstr>
      <vt:lpstr>Una Historia Familiar</vt:lpstr>
      <vt:lpstr>Palabras de Sabiduría</vt:lpstr>
      <vt:lpstr>Fotos</vt:lpstr>
      <vt:lpstr>Al final, esta a sido un maravillosa travesía de aprendizaje!!!</vt:lpstr>
      <vt:lpstr>MUCHAS GRACIAS!</vt:lpstr>
    </vt:vector>
  </TitlesOfParts>
  <Company>National Center on Deaf-Blindness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Historia de un Padre</dc:title>
  <dc:creator>Myrna Medina</dc:creator>
  <cp:lastModifiedBy>Haylee Marcotte</cp:lastModifiedBy>
  <cp:revision>173</cp:revision>
  <dcterms:created xsi:type="dcterms:W3CDTF">2007-02-01T19:32:26Z</dcterms:created>
  <dcterms:modified xsi:type="dcterms:W3CDTF">2020-02-06T23:22:52Z</dcterms:modified>
  <cp:contentStatus>Completed</cp:contentStatus>
</cp:coreProperties>
</file>