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7"/>
    <a:srgbClr val="FFE79A"/>
    <a:srgbClr val="9F2441"/>
    <a:srgbClr val="162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63" autoAdjust="0"/>
    <p:restoredTop sz="94660" autoAdjust="0"/>
  </p:normalViewPr>
  <p:slideViewPr>
    <p:cSldViewPr snapToGrid="0" snapToObjects="1">
      <p:cViewPr varScale="1">
        <p:scale>
          <a:sx n="84" d="100"/>
          <a:sy n="84" d="100"/>
        </p:scale>
        <p:origin x="85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5CF09-FB48-1746-B582-E0F0827C85BA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75AFD-416F-3845-B900-0C741CB4D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32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75AFD-416F-3845-B900-0C741CB4D1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26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3882-4A9A-C045-9408-E388EB23D320}" type="datetime1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1AB4-1C7D-8445-AD92-8B12875EE036}" type="datetime1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6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9ADD-2849-2B4E-9077-B4F27F63CE9B}" type="datetime1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3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DCE6-7E02-304A-96F4-6EF2AFEAD39B}" type="datetime1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0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E188-140E-0840-A643-096027C73C87}" type="datetime1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2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3E06-D5DC-FB45-80AD-F43D1B15D229}" type="datetime1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9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D405-23DE-334A-8734-17648E40154D}" type="datetime1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9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558A-2C1B-4143-8904-1AFB896524EB}" type="datetime1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1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A33F-9A40-654D-ADF6-26C24731BF01}" type="datetime1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6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7165-084B-714B-9AE2-75B65BCFE260}" type="datetime1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6D25-2BDC-A84D-A54C-B92CE3D297FF}" type="datetime1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Whoosh.wav"/>
          </p:stSnd>
        </p:sndAc>
      </p:transition>
    </mc:Choice>
    <mc:Fallback xmlns="">
      <p:transition spd="slow">
        <p:sndAc>
          <p:stSnd>
            <p:snd r:embed="rId3" name="Whoosh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4DED8-FEC7-4E46-97DF-AFEE9FD294EE}" type="datetime1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9BCC0-92BD-DD47-B96A-0E9419FD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8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Whoosh.wav"/>
          </p:stSnd>
        </p:sndAc>
      </p:transition>
    </mc:Choice>
    <mc:Fallback xmlns="">
      <p:transition spd="slow">
        <p:sndAc>
          <p:stSnd>
            <p:snd r:embed="rId14" name="Whoosh.wav"/>
          </p:stSnd>
        </p:sndAc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bin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bin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bin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bin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bin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bin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bin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bin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bin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2662" y="752790"/>
            <a:ext cx="9144000" cy="1113332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E79A"/>
                </a:solidFill>
                <a:latin typeface="Arial" charset="0"/>
                <a:ea typeface="Arial" charset="0"/>
                <a:cs typeface="Arial" charset="0"/>
              </a:rPr>
              <a:t>Deaf-Blind </a:t>
            </a:r>
            <a:r>
              <a:rPr lang="en-US" sz="5400" b="1" dirty="0">
                <a:solidFill>
                  <a:srgbClr val="FFE79A"/>
                </a:solidFill>
                <a:latin typeface="Arial" charset="0"/>
                <a:ea typeface="Arial" charset="0"/>
                <a:cs typeface="Arial" charset="0"/>
              </a:rPr>
              <a:t>Immersion Experience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239" y="3421811"/>
            <a:ext cx="10487608" cy="18105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Michael Richards</a:t>
            </a:r>
            <a:br>
              <a:rPr lang="en-US" sz="32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2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Coordinator, Deaf-Blind Immersion Experience</a:t>
            </a:r>
          </a:p>
        </p:txBody>
      </p:sp>
      <p:pic>
        <p:nvPicPr>
          <p:cNvPr id="8" name="Picture 7" descr="Helen Keller National Center logo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" r="2608"/>
          <a:stretch/>
        </p:blipFill>
        <p:spPr>
          <a:xfrm>
            <a:off x="4499811" y="5922920"/>
            <a:ext cx="3224464" cy="642144"/>
          </a:xfrm>
          <a:prstGeom prst="rect">
            <a:avLst/>
          </a:prstGeom>
        </p:spPr>
      </p:pic>
      <p:cxnSp>
        <p:nvCxnSpPr>
          <p:cNvPr id="6" name="Straight Connector 5" descr="Decorative line"/>
          <p:cNvCxnSpPr/>
          <p:nvPr/>
        </p:nvCxnSpPr>
        <p:spPr>
          <a:xfrm flipV="1">
            <a:off x="0" y="2778697"/>
            <a:ext cx="12192000" cy="19878"/>
          </a:xfrm>
          <a:prstGeom prst="line">
            <a:avLst/>
          </a:prstGeom>
          <a:ln w="101600">
            <a:solidFill>
              <a:srgbClr val="9F2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417429"/>
          </a:xfrm>
        </p:spPr>
        <p:txBody>
          <a:bodyPr/>
          <a:lstStyle/>
          <a:p>
            <a:fld id="{80F9BCC0-92BD-DD47-B96A-0E9419FD22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2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Whoosh.wav"/>
          </p:stSnd>
        </p:sndAc>
      </p:transition>
    </mc:Choice>
    <mc:Fallback xmlns="">
      <p:transition spd="slow"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642" y="152440"/>
            <a:ext cx="11583566" cy="87073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E79A"/>
                </a:solidFill>
                <a:latin typeface="Arial" charset="0"/>
                <a:ea typeface="Arial" charset="0"/>
                <a:cs typeface="Arial" charset="0"/>
              </a:rPr>
              <a:t>Deaf-Blind Immersion </a:t>
            </a:r>
            <a:r>
              <a:rPr lang="en-US" sz="4400" b="1" dirty="0" smtClean="0">
                <a:solidFill>
                  <a:srgbClr val="FFE79A"/>
                </a:solidFill>
                <a:latin typeface="Arial" charset="0"/>
                <a:ea typeface="Arial" charset="0"/>
                <a:cs typeface="Arial" charset="0"/>
              </a:rPr>
              <a:t>Experience (DBIE)</a:t>
            </a:r>
            <a:endParaRPr lang="en-US" sz="4400" b="1" dirty="0">
              <a:solidFill>
                <a:srgbClr val="FFE79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642" y="1375081"/>
            <a:ext cx="11078158" cy="4230824"/>
          </a:xfrm>
        </p:spPr>
        <p:txBody>
          <a:bodyPr>
            <a:normAutofit/>
          </a:bodyPr>
          <a:lstStyle/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Begins with formation of the team</a:t>
            </a:r>
          </a:p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Provides person-centered assessment and training</a:t>
            </a:r>
          </a:p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Functional skills in home, work and community</a:t>
            </a:r>
          </a:p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Hands on coaching for staff and family members</a:t>
            </a:r>
          </a:p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Open to people of all </a:t>
            </a:r>
            <a:r>
              <a:rPr lang="en-US" sz="3200" dirty="0" smtClean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ages</a:t>
            </a:r>
            <a:endParaRPr lang="en-US" sz="3200" dirty="0">
              <a:solidFill>
                <a:srgbClr val="FFF2C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 descr="DBIE participant and team at dinner after day of training.">
            <a:extLst>
              <a:ext uri="{FF2B5EF4-FFF2-40B4-BE49-F238E27FC236}">
                <a16:creationId xmlns:a16="http://schemas.microsoft.com/office/drawing/2014/main" id="{4AB39E61-AA14-CE4D-BD55-0184F20D26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20" t="21735" r="7066" b="25134"/>
          <a:stretch/>
        </p:blipFill>
        <p:spPr>
          <a:xfrm>
            <a:off x="7883465" y="4533901"/>
            <a:ext cx="3975743" cy="2005012"/>
          </a:xfrm>
          <a:prstGeom prst="rect">
            <a:avLst/>
          </a:prstGeom>
          <a:ln w="38100" cap="sq">
            <a:solidFill>
              <a:srgbClr val="FFF2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Helen Keller National Center logo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" t="6011" r="3174"/>
          <a:stretch/>
        </p:blipFill>
        <p:spPr>
          <a:xfrm>
            <a:off x="4838700" y="6131429"/>
            <a:ext cx="2514600" cy="4650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2</a:t>
            </a:fld>
            <a:endParaRPr lang="en-US"/>
          </a:p>
        </p:txBody>
      </p:sp>
      <p:cxnSp>
        <p:nvCxnSpPr>
          <p:cNvPr id="6" name="Straight Connector 5" descr="Decorative line"/>
          <p:cNvCxnSpPr/>
          <p:nvPr/>
        </p:nvCxnSpPr>
        <p:spPr>
          <a:xfrm flipV="1">
            <a:off x="0" y="1175905"/>
            <a:ext cx="12192000" cy="19878"/>
          </a:xfrm>
          <a:prstGeom prst="line">
            <a:avLst/>
          </a:prstGeom>
          <a:ln w="50800">
            <a:solidFill>
              <a:srgbClr val="9F2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31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Whoosh.wav"/>
          </p:stSnd>
        </p:sndAc>
      </p:transition>
    </mc:Choice>
    <mc:Fallback xmlns="">
      <p:transition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22310"/>
            <a:ext cx="9144000" cy="870737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E79A"/>
                </a:solidFill>
                <a:latin typeface="Arial" charset="0"/>
                <a:ea typeface="Arial" charset="0"/>
                <a:cs typeface="Arial" charset="0"/>
              </a:rPr>
              <a:t>Pre-Employment Transition Services</a:t>
            </a:r>
            <a:br>
              <a:rPr lang="en-US" sz="4400" b="1" dirty="0">
                <a:solidFill>
                  <a:srgbClr val="FFE79A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400" b="1" dirty="0">
                <a:solidFill>
                  <a:srgbClr val="FFE79A"/>
                </a:solidFill>
                <a:latin typeface="Arial" charset="0"/>
                <a:ea typeface="Arial" charset="0"/>
                <a:cs typeface="Arial" charset="0"/>
              </a:rPr>
              <a:t>(PRE-ETS)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095499"/>
            <a:ext cx="10487608" cy="3788465"/>
          </a:xfrm>
        </p:spPr>
        <p:txBody>
          <a:bodyPr>
            <a:normAutofit/>
          </a:bodyPr>
          <a:lstStyle/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5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Job exploration</a:t>
            </a:r>
          </a:p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5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Work based learning</a:t>
            </a:r>
          </a:p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5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Workplace readiness training</a:t>
            </a:r>
          </a:p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5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Self – </a:t>
            </a:r>
            <a:r>
              <a:rPr lang="en-US" sz="3500" dirty="0" smtClean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advocacy</a:t>
            </a:r>
            <a:endParaRPr lang="en-US" sz="3200" dirty="0">
              <a:solidFill>
                <a:srgbClr val="FFF2C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 descr="Trainer and young man standing in front of large machines at work site.">
            <a:extLst>
              <a:ext uri="{FF2B5EF4-FFF2-40B4-BE49-F238E27FC236}">
                <a16:creationId xmlns:a16="http://schemas.microsoft.com/office/drawing/2014/main" id="{ABC6C299-B5C8-604E-8877-7C94AB47F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034865" y="2595638"/>
            <a:ext cx="3793068" cy="2844801"/>
          </a:xfrm>
          <a:prstGeom prst="rect">
            <a:avLst/>
          </a:prstGeom>
          <a:ln w="38100" cap="sq">
            <a:solidFill>
              <a:srgbClr val="FFF2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Helen Keller National Center logo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" t="6011" r="3174"/>
          <a:stretch/>
        </p:blipFill>
        <p:spPr>
          <a:xfrm>
            <a:off x="4838700" y="6131429"/>
            <a:ext cx="2514600" cy="465054"/>
          </a:xfrm>
          <a:prstGeom prst="rect">
            <a:avLst/>
          </a:prstGeom>
        </p:spPr>
      </p:pic>
      <p:cxnSp>
        <p:nvCxnSpPr>
          <p:cNvPr id="6" name="Straight Connector 5" descr="Decorative line"/>
          <p:cNvCxnSpPr/>
          <p:nvPr/>
        </p:nvCxnSpPr>
        <p:spPr>
          <a:xfrm flipV="1">
            <a:off x="0" y="1629240"/>
            <a:ext cx="12192000" cy="19878"/>
          </a:xfrm>
          <a:prstGeom prst="line">
            <a:avLst/>
          </a:prstGeom>
          <a:ln w="50800">
            <a:solidFill>
              <a:srgbClr val="9F2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0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Whoosh.wav"/>
          </p:stSnd>
        </p:sndAc>
      </p:transition>
    </mc:Choice>
    <mc:Fallback xmlns="">
      <p:transition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0258"/>
            <a:ext cx="9144000" cy="87073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E79A"/>
                </a:solidFill>
                <a:latin typeface="Arial" charset="0"/>
                <a:ea typeface="Arial" charset="0"/>
                <a:cs typeface="Arial" charset="0"/>
              </a:rPr>
              <a:t>Job Exploration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2450" y="1507017"/>
            <a:ext cx="8729573" cy="4230824"/>
          </a:xfrm>
        </p:spPr>
        <p:txBody>
          <a:bodyPr>
            <a:normAutofit lnSpcReduction="10000"/>
          </a:bodyPr>
          <a:lstStyle/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Begins with personal futures planning</a:t>
            </a:r>
          </a:p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Team meetings to discuss preferences and experience</a:t>
            </a:r>
          </a:p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DBIE team helps with job “matchmaking” ideas</a:t>
            </a:r>
          </a:p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Work schedule </a:t>
            </a:r>
            <a:r>
              <a:rPr lang="en-US" sz="3200" dirty="0" smtClean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prepared</a:t>
            </a:r>
            <a:endParaRPr lang="en-US" sz="3200" dirty="0">
              <a:solidFill>
                <a:srgbClr val="FFF2C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 descr="Young woman with cane in front of shelves of clothing.">
            <a:extLst>
              <a:ext uri="{FF2B5EF4-FFF2-40B4-BE49-F238E27FC236}">
                <a16:creationId xmlns:a16="http://schemas.microsoft.com/office/drawing/2014/main" id="{B495DB2A-E7AA-1849-9B73-AC9E1DBDCA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80" r="9914"/>
          <a:stretch/>
        </p:blipFill>
        <p:spPr>
          <a:xfrm rot="5400000">
            <a:off x="9061448" y="3904083"/>
            <a:ext cx="2622550" cy="2762251"/>
          </a:xfrm>
          <a:prstGeom prst="rect">
            <a:avLst/>
          </a:prstGeom>
          <a:ln w="38100" cap="sq">
            <a:solidFill>
              <a:srgbClr val="FFF2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Helen Keller National Center logo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" t="6011" r="3174"/>
          <a:stretch/>
        </p:blipFill>
        <p:spPr>
          <a:xfrm>
            <a:off x="4838700" y="6131429"/>
            <a:ext cx="2514600" cy="465054"/>
          </a:xfrm>
          <a:prstGeom prst="rect">
            <a:avLst/>
          </a:prstGeom>
        </p:spPr>
      </p:pic>
      <p:cxnSp>
        <p:nvCxnSpPr>
          <p:cNvPr id="6" name="Straight Connector 5" descr="Decorative line"/>
          <p:cNvCxnSpPr/>
          <p:nvPr/>
        </p:nvCxnSpPr>
        <p:spPr>
          <a:xfrm flipV="1">
            <a:off x="0" y="1093551"/>
            <a:ext cx="12192000" cy="19878"/>
          </a:xfrm>
          <a:prstGeom prst="line">
            <a:avLst/>
          </a:prstGeom>
          <a:ln w="50800">
            <a:solidFill>
              <a:srgbClr val="9F2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3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Whoosh.wav"/>
          </p:stSnd>
        </p:sndAc>
      </p:transition>
    </mc:Choice>
    <mc:Fallback xmlns="">
      <p:transition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304"/>
            <a:ext cx="9144000" cy="87073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E79A"/>
                </a:solidFill>
                <a:latin typeface="Arial" charset="0"/>
                <a:ea typeface="Arial" charset="0"/>
                <a:cs typeface="Arial" charset="0"/>
              </a:rPr>
              <a:t>Work-Based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499128"/>
            <a:ext cx="10487608" cy="4230824"/>
          </a:xfrm>
        </p:spPr>
        <p:txBody>
          <a:bodyPr>
            <a:normAutofit/>
          </a:bodyPr>
          <a:lstStyle/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Task analysis of job duties</a:t>
            </a:r>
          </a:p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Staff instruction in individual’s communication mode</a:t>
            </a:r>
          </a:p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Identification of strengths and needed supports</a:t>
            </a:r>
          </a:p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Soft skills</a:t>
            </a:r>
          </a:p>
        </p:txBody>
      </p:sp>
      <p:pic>
        <p:nvPicPr>
          <p:cNvPr id="7" name="Picture 6" descr="Adult male and young male in commercial kitchen dressed in aprons, hats and gloves, smiling at camera.">
            <a:extLst>
              <a:ext uri="{FF2B5EF4-FFF2-40B4-BE49-F238E27FC236}">
                <a16:creationId xmlns:a16="http://schemas.microsoft.com/office/drawing/2014/main" id="{12D50FE9-BD8E-9D46-A68B-1EC5A9D460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189"/>
          <a:stretch/>
        </p:blipFill>
        <p:spPr>
          <a:xfrm rot="5400000">
            <a:off x="8545260" y="4084384"/>
            <a:ext cx="2702431" cy="2571751"/>
          </a:xfrm>
          <a:prstGeom prst="rect">
            <a:avLst/>
          </a:prstGeom>
          <a:ln w="38100" cap="sq">
            <a:solidFill>
              <a:srgbClr val="FFF2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Helen Keller National Center logo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" t="6011" r="3174"/>
          <a:stretch/>
        </p:blipFill>
        <p:spPr>
          <a:xfrm>
            <a:off x="4838700" y="6131429"/>
            <a:ext cx="2514600" cy="465054"/>
          </a:xfrm>
          <a:prstGeom prst="rect">
            <a:avLst/>
          </a:prstGeom>
        </p:spPr>
      </p:pic>
      <p:cxnSp>
        <p:nvCxnSpPr>
          <p:cNvPr id="6" name="Straight Connector 5" descr="Decorative line"/>
          <p:cNvCxnSpPr/>
          <p:nvPr/>
        </p:nvCxnSpPr>
        <p:spPr>
          <a:xfrm flipV="1">
            <a:off x="-19050" y="1197895"/>
            <a:ext cx="12192000" cy="19878"/>
          </a:xfrm>
          <a:prstGeom prst="line">
            <a:avLst/>
          </a:prstGeom>
          <a:ln w="50800">
            <a:solidFill>
              <a:srgbClr val="9F2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9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Whoosh.wav"/>
          </p:stSnd>
        </p:sndAc>
      </p:transition>
    </mc:Choice>
    <mc:Fallback xmlns="">
      <p:transition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7598"/>
            <a:ext cx="9144000" cy="87073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E79A"/>
                </a:solidFill>
                <a:latin typeface="Arial" charset="0"/>
                <a:ea typeface="Arial" charset="0"/>
                <a:cs typeface="Arial" charset="0"/>
              </a:rPr>
              <a:t>Workplace Readiness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971" y="1569731"/>
            <a:ext cx="11802058" cy="4230824"/>
          </a:xfrm>
        </p:spPr>
        <p:txBody>
          <a:bodyPr>
            <a:normAutofit fontScale="25000" lnSpcReduction="20000"/>
          </a:bodyPr>
          <a:lstStyle/>
          <a:p>
            <a:pPr marL="457200" marR="0" lvl="0" indent="-457200" algn="l" defTabSz="91440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8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Independent Living skills (i.e. grooming, time, meals)</a:t>
            </a:r>
          </a:p>
          <a:p>
            <a:pPr marL="457200" marR="0" lvl="0" indent="-457200" algn="l" defTabSz="91440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8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Communication skills (i.e. communication cards)</a:t>
            </a:r>
          </a:p>
          <a:p>
            <a:pPr marL="457200" marR="0" lvl="0" indent="-457200" algn="l" defTabSz="91440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8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Technology for communication, work tasks</a:t>
            </a:r>
          </a:p>
          <a:p>
            <a:pPr marL="457200" marR="0" lvl="0" indent="-457200" algn="l" defTabSz="91440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8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Mobility travel &amp; safe navigation at work </a:t>
            </a:r>
            <a:r>
              <a:rPr lang="en-US" sz="12800" dirty="0" smtClean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site</a:t>
            </a:r>
            <a:endParaRPr lang="en-US" sz="3200" dirty="0">
              <a:solidFill>
                <a:srgbClr val="FFF2C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 descr="Young woman with cane standing next to cab.">
            <a:extLst>
              <a:ext uri="{FF2B5EF4-FFF2-40B4-BE49-F238E27FC236}">
                <a16:creationId xmlns:a16="http://schemas.microsoft.com/office/drawing/2014/main" id="{F828E2E9-F7FB-5842-8BC7-F4ED59D73F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97" t="19754" r="20555" b="17083"/>
          <a:stretch/>
        </p:blipFill>
        <p:spPr>
          <a:xfrm rot="5400000">
            <a:off x="8928712" y="3528166"/>
            <a:ext cx="3402376" cy="2734258"/>
          </a:xfrm>
          <a:prstGeom prst="rect">
            <a:avLst/>
          </a:prstGeom>
          <a:ln w="38100" cap="sq">
            <a:solidFill>
              <a:srgbClr val="FFF2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Helen Keller National Center logo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" t="6011" r="3174"/>
          <a:stretch/>
        </p:blipFill>
        <p:spPr>
          <a:xfrm>
            <a:off x="4838700" y="6131429"/>
            <a:ext cx="2514600" cy="465054"/>
          </a:xfrm>
          <a:prstGeom prst="rect">
            <a:avLst/>
          </a:prstGeom>
        </p:spPr>
      </p:pic>
      <p:cxnSp>
        <p:nvCxnSpPr>
          <p:cNvPr id="6" name="Straight Connector 5" descr="Decorative line"/>
          <p:cNvCxnSpPr/>
          <p:nvPr/>
        </p:nvCxnSpPr>
        <p:spPr>
          <a:xfrm flipV="1">
            <a:off x="0" y="1242855"/>
            <a:ext cx="12192000" cy="19878"/>
          </a:xfrm>
          <a:prstGeom prst="line">
            <a:avLst/>
          </a:prstGeom>
          <a:ln w="50800">
            <a:solidFill>
              <a:srgbClr val="9F2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0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Whoosh.wav"/>
          </p:stSnd>
        </p:sndAc>
      </p:transition>
    </mc:Choice>
    <mc:Fallback xmlns="">
      <p:transition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7598"/>
            <a:ext cx="9144000" cy="87073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E79A"/>
                </a:solidFill>
                <a:latin typeface="Arial" charset="0"/>
                <a:ea typeface="Arial" charset="0"/>
                <a:cs typeface="Arial" charset="0"/>
              </a:rPr>
              <a:t>Self-Advocacy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1653141"/>
            <a:ext cx="10487608" cy="4230824"/>
          </a:xfrm>
        </p:spPr>
        <p:txBody>
          <a:bodyPr>
            <a:normAutofit/>
          </a:bodyPr>
          <a:lstStyle/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Team highlights strengths in all areas</a:t>
            </a:r>
          </a:p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Communicate expectations</a:t>
            </a:r>
          </a:p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Encourage independence</a:t>
            </a:r>
          </a:p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Provide positive reinforcement</a:t>
            </a:r>
          </a:p>
        </p:txBody>
      </p:sp>
      <p:pic>
        <p:nvPicPr>
          <p:cNvPr id="7" name="Picture 6" descr="Trainer provides positive reinformance with a young man and hands him something that makes him smile.">
            <a:extLst>
              <a:ext uri="{FF2B5EF4-FFF2-40B4-BE49-F238E27FC236}">
                <a16:creationId xmlns:a16="http://schemas.microsoft.com/office/drawing/2014/main" id="{EB20504B-A67F-3B42-B01B-38D3E121C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818437" y="2267896"/>
            <a:ext cx="4327525" cy="3314700"/>
          </a:xfrm>
          <a:prstGeom prst="rect">
            <a:avLst/>
          </a:prstGeom>
          <a:ln w="38100" cap="sq">
            <a:solidFill>
              <a:srgbClr val="FFF2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Helen Keller National Center logo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" t="6011" r="3174"/>
          <a:stretch/>
        </p:blipFill>
        <p:spPr>
          <a:xfrm>
            <a:off x="4838700" y="6131429"/>
            <a:ext cx="2514600" cy="465054"/>
          </a:xfrm>
          <a:prstGeom prst="rect">
            <a:avLst/>
          </a:prstGeom>
        </p:spPr>
      </p:pic>
      <p:cxnSp>
        <p:nvCxnSpPr>
          <p:cNvPr id="6" name="Straight Connector 5" descr="Decorative line"/>
          <p:cNvCxnSpPr/>
          <p:nvPr/>
        </p:nvCxnSpPr>
        <p:spPr>
          <a:xfrm flipV="1">
            <a:off x="0" y="1385799"/>
            <a:ext cx="12192000" cy="19878"/>
          </a:xfrm>
          <a:prstGeom prst="line">
            <a:avLst/>
          </a:prstGeom>
          <a:ln w="50800">
            <a:solidFill>
              <a:srgbClr val="9F2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8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Whoosh.wav"/>
          </p:stSnd>
        </p:sndAc>
      </p:transition>
    </mc:Choice>
    <mc:Fallback xmlns="">
      <p:transition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9007"/>
            <a:ext cx="9144000" cy="87073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E79A"/>
                </a:solidFill>
                <a:latin typeface="Arial" charset="0"/>
                <a:ea typeface="Arial" charset="0"/>
                <a:cs typeface="Arial" charset="0"/>
              </a:rPr>
              <a:t>Application of DBIE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1566455"/>
            <a:ext cx="10487608" cy="4230824"/>
          </a:xfrm>
        </p:spPr>
        <p:txBody>
          <a:bodyPr>
            <a:normAutofit/>
          </a:bodyPr>
          <a:lstStyle/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Action planning throughout the experience</a:t>
            </a:r>
          </a:p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Community of practice </a:t>
            </a:r>
          </a:p>
          <a:p>
            <a:pPr marL="914400" lvl="1" indent="-457200"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quarterly meetings</a:t>
            </a:r>
          </a:p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Follow up</a:t>
            </a:r>
          </a:p>
          <a:p>
            <a:pPr marL="914400" lvl="1" indent="-457200"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calls, emails, visits</a:t>
            </a:r>
          </a:p>
        </p:txBody>
      </p:sp>
      <p:pic>
        <p:nvPicPr>
          <p:cNvPr id="7" name="Picture 6" descr="A tactile schedule board is on the wall behind a trainer who is using tactile communication with a participant.">
            <a:extLst>
              <a:ext uri="{FF2B5EF4-FFF2-40B4-BE49-F238E27FC236}">
                <a16:creationId xmlns:a16="http://schemas.microsoft.com/office/drawing/2014/main" id="{7FAD249C-D6B3-8341-ABEB-9336846C38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06" r="33395"/>
          <a:stretch/>
        </p:blipFill>
        <p:spPr>
          <a:xfrm>
            <a:off x="8610600" y="3126216"/>
            <a:ext cx="3351298" cy="3201656"/>
          </a:xfrm>
          <a:prstGeom prst="rect">
            <a:avLst/>
          </a:prstGeom>
          <a:ln w="38100" cap="sq">
            <a:solidFill>
              <a:srgbClr val="FFF2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Helen Keller National Center logo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" t="6011" r="3174"/>
          <a:stretch/>
        </p:blipFill>
        <p:spPr>
          <a:xfrm>
            <a:off x="4838700" y="6131429"/>
            <a:ext cx="2514600" cy="465054"/>
          </a:xfrm>
          <a:prstGeom prst="rect">
            <a:avLst/>
          </a:prstGeom>
        </p:spPr>
      </p:pic>
      <p:cxnSp>
        <p:nvCxnSpPr>
          <p:cNvPr id="6" name="Straight Connector 5" descr="Decorative line"/>
          <p:cNvCxnSpPr/>
          <p:nvPr/>
        </p:nvCxnSpPr>
        <p:spPr>
          <a:xfrm flipV="1">
            <a:off x="0" y="1212428"/>
            <a:ext cx="12192000" cy="19878"/>
          </a:xfrm>
          <a:prstGeom prst="line">
            <a:avLst/>
          </a:prstGeom>
          <a:ln w="50800">
            <a:solidFill>
              <a:srgbClr val="9F2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2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Whoosh.wav"/>
          </p:stSnd>
        </p:sndAc>
      </p:transition>
    </mc:Choice>
    <mc:Fallback xmlns="">
      <p:transition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7598"/>
            <a:ext cx="9144000" cy="87073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E79A"/>
                </a:solidFill>
                <a:latin typeface="Arial" charset="0"/>
                <a:ea typeface="Arial" charset="0"/>
                <a:cs typeface="Arial" charset="0"/>
              </a:rPr>
              <a:t>T.E.A.M.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1724304"/>
            <a:ext cx="10487608" cy="4230824"/>
          </a:xfrm>
        </p:spPr>
        <p:txBody>
          <a:bodyPr>
            <a:normAutofit/>
          </a:bodyPr>
          <a:lstStyle/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T  - ackling trials together</a:t>
            </a:r>
          </a:p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E  - veryone’s efforts energizes</a:t>
            </a:r>
          </a:p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A  - cknowledging another's assets</a:t>
            </a:r>
          </a:p>
          <a:p>
            <a:pPr marL="457200" marR="0" lvl="0" indent="-4572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>
                <a:solidFill>
                  <a:srgbClr val="FFF2C7"/>
                </a:solidFill>
                <a:latin typeface="Arial" charset="0"/>
                <a:ea typeface="Arial" charset="0"/>
                <a:cs typeface="Arial" charset="0"/>
              </a:rPr>
              <a:t>M – easuring minute milestones</a:t>
            </a:r>
          </a:p>
        </p:txBody>
      </p:sp>
      <p:pic>
        <p:nvPicPr>
          <p:cNvPr id="7" name="Picture 6" descr="Team members on a multi-person bike.">
            <a:extLst>
              <a:ext uri="{FF2B5EF4-FFF2-40B4-BE49-F238E27FC236}">
                <a16:creationId xmlns:a16="http://schemas.microsoft.com/office/drawing/2014/main" id="{702E2555-8258-EA41-974A-F613E9DA3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146" y="1858118"/>
            <a:ext cx="3820108" cy="2865081"/>
          </a:xfrm>
          <a:prstGeom prst="rect">
            <a:avLst/>
          </a:prstGeom>
          <a:ln w="38100" cap="sq">
            <a:solidFill>
              <a:srgbClr val="FFF2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Helen Keller National Center logo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" t="6011" r="3174"/>
          <a:stretch/>
        </p:blipFill>
        <p:spPr>
          <a:xfrm>
            <a:off x="4838700" y="6131429"/>
            <a:ext cx="2514600" cy="465054"/>
          </a:xfrm>
          <a:prstGeom prst="rect">
            <a:avLst/>
          </a:prstGeom>
        </p:spPr>
      </p:pic>
      <p:cxnSp>
        <p:nvCxnSpPr>
          <p:cNvPr id="6" name="Straight Connector 5" descr="Decorative line"/>
          <p:cNvCxnSpPr/>
          <p:nvPr/>
        </p:nvCxnSpPr>
        <p:spPr>
          <a:xfrm flipV="1">
            <a:off x="0" y="1385799"/>
            <a:ext cx="12192000" cy="19878"/>
          </a:xfrm>
          <a:prstGeom prst="line">
            <a:avLst/>
          </a:prstGeom>
          <a:ln w="50800">
            <a:solidFill>
              <a:srgbClr val="9F2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BCC0-92BD-DD47-B96A-0E9419FD22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7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Whoosh.wav"/>
          </p:stSnd>
        </p:sndAc>
      </p:transition>
    </mc:Choice>
    <mc:Fallback xmlns="">
      <p:transition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. Power Point Template" id="{147DB03A-2EC6-2F4F-B5FB-DECFF4B54980}" vid="{908039FF-1881-6247-B22A-6CDB8E639C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2900</TotalTime>
  <Words>208</Words>
  <Application>Microsoft Office PowerPoint</Application>
  <PresentationFormat>Widescreen</PresentationFormat>
  <Paragraphs>54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Deaf-Blind Immersion Experience</vt:lpstr>
      <vt:lpstr>Deaf-Blind Immersion Experience (DBIE)</vt:lpstr>
      <vt:lpstr>Pre-Employment Transition Services (PRE-ETS)</vt:lpstr>
      <vt:lpstr>Job Exploration</vt:lpstr>
      <vt:lpstr>Work-Based Learning</vt:lpstr>
      <vt:lpstr>Workplace Readiness Training</vt:lpstr>
      <vt:lpstr>Self-Advocacy</vt:lpstr>
      <vt:lpstr>Application of DBIE</vt:lpstr>
      <vt:lpstr>T.E.A.M.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Training</dc:title>
  <dc:creator>Cindy Witkow</dc:creator>
  <cp:lastModifiedBy>Robbin Bull</cp:lastModifiedBy>
  <cp:revision>33</cp:revision>
  <dcterms:created xsi:type="dcterms:W3CDTF">2018-03-23T18:51:54Z</dcterms:created>
  <dcterms:modified xsi:type="dcterms:W3CDTF">2019-10-09T23:39:46Z</dcterms:modified>
</cp:coreProperties>
</file>